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5"/>
  </p:notesMasterIdLst>
  <p:sldIdLst>
    <p:sldId id="334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35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3795" userDrawn="1">
          <p15:clr>
            <a:srgbClr val="A4A3A4"/>
          </p15:clr>
        </p15:guide>
        <p15:guide id="4" pos="3885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527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10" orient="horz" pos="4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66" y="90"/>
      </p:cViewPr>
      <p:guideLst>
        <p:guide orient="horz" pos="119"/>
        <p:guide pos="211"/>
        <p:guide pos="3795"/>
        <p:guide pos="3885"/>
        <p:guide pos="7469"/>
        <p:guide orient="horz" pos="527"/>
        <p:guide orient="horz" pos="618"/>
        <p:guide orient="horz" pos="2160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DE189-6A3C-4B26-92E1-AE3F97CC58B5}" type="datetimeFigureOut">
              <a:rPr lang="el-GR" smtClean="0"/>
              <a:t>5/12/2017</a:t>
            </a:fld>
            <a:endParaRPr lang="el-G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ED84-6866-4E8E-A938-934BD97C75ED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7600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ED84-6866-4E8E-A938-934BD97C75ED}" type="slidenum">
              <a:rPr lang="el-GR" smtClean="0"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5167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3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3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05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4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8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146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1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5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2E048-5CC7-4246-9CCA-445991B86F73}" type="datetimeFigureOut">
              <a:rPr lang="el-GR" smtClean="0"/>
              <a:pPr/>
              <a:t>5/12/2017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B0911-5510-4B71-981D-3AD7970396EF}" type="slidenum">
              <a:rPr lang="el-GR" smtClean="0">
                <a:solidFill>
                  <a:srgbClr val="6B7C72">
                    <a:shade val="75000"/>
                  </a:srgbClr>
                </a:solidFill>
              </a:rPr>
              <a:pPr/>
              <a:t>‹#›</a:t>
            </a:fld>
            <a:endParaRPr lang="el-GR" dirty="0">
              <a:solidFill>
                <a:srgbClr val="6B7C72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contrast="-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b="1" dirty="0" smtClean="0"/>
              <a:t>ΔΥΝΑΜΙΚΗ ΚΑΙ ΕΛΕΓΧΟΣ ΠΤΗΣΗΣ</a:t>
            </a:r>
            <a:endParaRPr lang="el-G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5563" y="4077074"/>
            <a:ext cx="6858000" cy="1867655"/>
          </a:xfrm>
        </p:spPr>
        <p:txBody>
          <a:bodyPr>
            <a:noAutofit/>
          </a:bodyPr>
          <a:lstStyle/>
          <a:p>
            <a:r>
              <a:rPr lang="el-GR" sz="3200" b="1" dirty="0"/>
              <a:t>8Α: ΣΥΣΤΗΜΑΤΑ ΕΠΑΥΞΗΣΗΣ ΤΗΣ ΕΥΣΤΑΘΕΙΑΣ</a:t>
            </a:r>
            <a:endParaRPr lang="el-GR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51" y="1107282"/>
            <a:ext cx="1115568" cy="11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5689600" cy="647700"/>
          </a:xfrm>
        </p:spPr>
        <p:txBody>
          <a:bodyPr/>
          <a:lstStyle/>
          <a:p>
            <a:r>
              <a:rPr lang="el-GR" sz="3200" b="1" dirty="0"/>
              <a:t>Αρχιτεκτονική </a:t>
            </a:r>
            <a:r>
              <a:rPr lang="en-GB" sz="3200" b="1" dirty="0" smtClean="0"/>
              <a:t>EFCS</a:t>
            </a:r>
            <a:endParaRPr lang="el-GR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5"/>
            <a:ext cx="5689599" cy="568801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l-GR" dirty="0" smtClean="0"/>
              <a:t>Λόγω </a:t>
            </a:r>
            <a:r>
              <a:rPr lang="el-GR" dirty="0"/>
              <a:t>του </a:t>
            </a:r>
            <a:r>
              <a:rPr lang="el-GR" b="1" dirty="0"/>
              <a:t>υδραυλικού ρευστού </a:t>
            </a:r>
            <a:r>
              <a:rPr lang="el-GR" dirty="0"/>
              <a:t>που περιέχει, </a:t>
            </a:r>
            <a:r>
              <a:rPr lang="el-GR" dirty="0" smtClean="0"/>
              <a:t>η </a:t>
            </a:r>
            <a:r>
              <a:rPr lang="el-GR" dirty="0" err="1" smtClean="0"/>
              <a:t>σερβοβαλβίδα</a:t>
            </a:r>
            <a:r>
              <a:rPr lang="el-GR" dirty="0" smtClean="0"/>
              <a:t> </a:t>
            </a:r>
            <a:r>
              <a:rPr lang="el-GR" b="1" dirty="0" smtClean="0"/>
              <a:t>ανθίσταται</a:t>
            </a:r>
            <a:r>
              <a:rPr lang="el-GR" dirty="0" smtClean="0"/>
              <a:t> </a:t>
            </a:r>
            <a:r>
              <a:rPr lang="el-GR" dirty="0"/>
              <a:t>στις εντολές κίνησης, </a:t>
            </a:r>
            <a:r>
              <a:rPr lang="el-GR" dirty="0" smtClean="0"/>
              <a:t>άρα παρέχει </a:t>
            </a:r>
            <a:r>
              <a:rPr lang="el-GR" dirty="0"/>
              <a:t>στον πιλότο μια απευθείας </a:t>
            </a:r>
            <a:r>
              <a:rPr lang="el-GR" b="1" dirty="0"/>
              <a:t>φυσική αίσθηση (ανάδραση) της δύναμης ελέγχου </a:t>
            </a:r>
            <a:r>
              <a:rPr lang="el-GR" dirty="0"/>
              <a:t>που ασκεί στο πηδάλιο</a:t>
            </a:r>
            <a:r>
              <a:rPr lang="el-GR" dirty="0" smtClean="0"/>
              <a:t>.</a:t>
            </a:r>
            <a:endParaRPr lang="el-GR" dirty="0" smtClean="0"/>
          </a:p>
          <a:p>
            <a:pPr>
              <a:lnSpc>
                <a:spcPct val="130000"/>
              </a:lnSpc>
            </a:pPr>
            <a:r>
              <a:rPr lang="el-GR" dirty="0"/>
              <a:t>Η αλλαγή της </a:t>
            </a:r>
            <a:r>
              <a:rPr lang="el-GR" b="1" dirty="0"/>
              <a:t>κλίσης του πηδαλίου </a:t>
            </a:r>
            <a:r>
              <a:rPr lang="el-GR" dirty="0"/>
              <a:t>προσδίδει στο αεροσκάφος τον </a:t>
            </a:r>
            <a:r>
              <a:rPr lang="el-GR" b="1" dirty="0"/>
              <a:t>επιθυμητό ρυθμό περιστροφής</a:t>
            </a:r>
            <a:r>
              <a:rPr lang="el-GR" dirty="0"/>
              <a:t>. </a:t>
            </a:r>
            <a:endParaRPr lang="el-GR" dirty="0" smtClean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99" y="188913"/>
            <a:ext cx="5663539" cy="41041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6191358" y="4369931"/>
            <a:ext cx="56490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/>
              <a:t>Προκειμένου το αεροσκάφος να διατηρεί ένα </a:t>
            </a:r>
            <a:r>
              <a:rPr lang="el-GR" sz="2800" b="1" dirty="0"/>
              <a:t>σταθερό ρυθμό περιστροφής</a:t>
            </a:r>
            <a:r>
              <a:rPr lang="el-GR" sz="2800" dirty="0"/>
              <a:t>, ο χειριστής πρέπει να ασκεί μια </a:t>
            </a:r>
            <a:r>
              <a:rPr lang="el-GR" sz="2800" b="1" dirty="0"/>
              <a:t>σταθερή δύναμη στο χειριστήριο</a:t>
            </a:r>
            <a:r>
              <a:rPr lang="el-GR" sz="2800" dirty="0"/>
              <a:t>.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147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5689600" cy="647700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Αρχιτεκτονική </a:t>
            </a:r>
            <a:r>
              <a:rPr lang="en-GB" b="1" dirty="0" smtClean="0"/>
              <a:t>EFCS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3" y="2421469"/>
                <a:ext cx="5689600" cy="424761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l-GR" b="1" u="sng" dirty="0" smtClean="0"/>
                  <a:t>«</a:t>
                </a:r>
                <a:r>
                  <a:rPr lang="el-GR" b="1" u="sng" dirty="0" smtClean="0"/>
                  <a:t>Οπτικά </a:t>
                </a:r>
                <a:r>
                  <a:rPr lang="el-GR" b="1" u="sng" dirty="0"/>
                  <a:t>συστήματα πτήσης» (</a:t>
                </a:r>
                <a:r>
                  <a:rPr lang="en-GB" b="1" u="sng" dirty="0"/>
                  <a:t>Fly</a:t>
                </a:r>
                <a:r>
                  <a:rPr lang="el-GR" b="1" u="sng" dirty="0"/>
                  <a:t>-</a:t>
                </a:r>
                <a:r>
                  <a:rPr lang="en-US" b="1" u="sng" dirty="0"/>
                  <a:t>B</a:t>
                </a:r>
                <a:r>
                  <a:rPr lang="el-GR" b="1" u="sng" dirty="0"/>
                  <a:t>y-</a:t>
                </a:r>
                <a:r>
                  <a:rPr lang="en-GB" b="1" u="sng" dirty="0"/>
                  <a:t>Light</a:t>
                </a:r>
                <a:r>
                  <a:rPr lang="el-GR" b="1" u="sng" dirty="0"/>
                  <a:t> - FBL</a:t>
                </a:r>
                <a:r>
                  <a:rPr lang="el-GR" b="1" u="sng" dirty="0" smtClean="0"/>
                  <a:t>):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l-GR" b="1" dirty="0" smtClean="0"/>
                  <a:t>Ψηφιακοί υπολογιστές ελέγχου πτήσης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l-GR" dirty="0"/>
                  <a:t>Μ</a:t>
                </a:r>
                <a:r>
                  <a:rPr lang="el-GR" dirty="0" smtClean="0"/>
                  <a:t>ετάδοση  σημάτων ελέγχου και με </a:t>
                </a:r>
                <a:r>
                  <a:rPr lang="el-GR" b="1" dirty="0" smtClean="0"/>
                  <a:t>οπτικά μέσα</a:t>
                </a:r>
                <a:r>
                  <a:rPr lang="el-GR" dirty="0" smtClean="0"/>
                  <a:t> (π.χ. </a:t>
                </a:r>
                <a:r>
                  <a:rPr lang="el-GR" b="1" dirty="0" smtClean="0"/>
                  <a:t>οπτικές ίνες</a:t>
                </a:r>
                <a:r>
                  <a:rPr lang="el-GR" dirty="0" smtClean="0"/>
                  <a:t>).</a:t>
                </a:r>
                <a:endParaRPr lang="el-GR" dirty="0" smtClean="0"/>
              </a:p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Το </a:t>
                </a:r>
                <a:r>
                  <a:rPr lang="el-GR" b="1" dirty="0"/>
                  <a:t>σήμα εισόδου </a:t>
                </a:r>
                <a:r>
                  <a:rPr lang="el-GR" dirty="0"/>
                  <a:t>είναι η ηλεκτρική εντολή ελέγχου από τον </a:t>
                </a:r>
                <a:r>
                  <a:rPr lang="el-GR" b="1" dirty="0"/>
                  <a:t>υπολογιστή ελέγχου πτήσης </a:t>
                </a:r>
                <a:r>
                  <a:rPr lang="el-GR" dirty="0"/>
                  <a:t>και το </a:t>
                </a:r>
                <a:r>
                  <a:rPr lang="el-GR" b="1" dirty="0"/>
                  <a:t>σήμα εξόδου </a:t>
                </a:r>
                <a:r>
                  <a:rPr lang="el-GR" dirty="0"/>
                  <a:t>είναι η </a:t>
                </a:r>
                <a:r>
                  <a:rPr lang="el-GR" b="1" dirty="0"/>
                  <a:t>απόκλιση της επιφάνειας ελέγχου</a:t>
                </a:r>
                <a:r>
                  <a:rPr lang="el-GR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3" y="2421469"/>
                <a:ext cx="5689600" cy="4247619"/>
              </a:xfrm>
              <a:blipFill rotWithShape="0">
                <a:blip r:embed="rId2"/>
                <a:stretch>
                  <a:fillRect l="-1929" t="-2152" r="-235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409129"/>
            <a:ext cx="5689600" cy="3781404"/>
          </a:xfr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6167439" y="6237312"/>
            <a:ext cx="568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b="1" i="1" dirty="0"/>
              <a:t>Β</a:t>
            </a:r>
            <a:r>
              <a:rPr lang="el-GR" sz="2000" b="1" i="1" dirty="0" smtClean="0"/>
              <a:t>ασική </a:t>
            </a:r>
            <a:r>
              <a:rPr lang="el-GR" sz="2000" b="1" i="1" dirty="0"/>
              <a:t>αρχιτεκτονική ενός συστήματος </a:t>
            </a:r>
            <a:r>
              <a:rPr lang="en-US" sz="2000" b="1" i="1" dirty="0"/>
              <a:t>FBW</a:t>
            </a:r>
            <a:r>
              <a:rPr lang="el-GR" sz="2000" b="1" i="1" dirty="0"/>
              <a:t>/</a:t>
            </a:r>
            <a:r>
              <a:rPr lang="en-US" sz="2000" b="1" i="1" dirty="0" smtClean="0"/>
              <a:t>FBL</a:t>
            </a:r>
            <a:r>
              <a:rPr lang="el-GR" sz="2000" b="1" i="1" dirty="0" smtClean="0"/>
              <a:t>.</a:t>
            </a:r>
            <a:endParaRPr lang="el-GR" sz="2000" b="1" i="1" dirty="0"/>
          </a:p>
        </p:txBody>
      </p:sp>
      <p:sp>
        <p:nvSpPr>
          <p:cNvPr id="6" name="Rectangle 5"/>
          <p:cNvSpPr/>
          <p:nvPr/>
        </p:nvSpPr>
        <p:spPr>
          <a:xfrm>
            <a:off x="332454" y="981075"/>
            <a:ext cx="11524584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l-GR" sz="2600" b="1" dirty="0"/>
              <a:t>«</a:t>
            </a:r>
            <a:r>
              <a:rPr lang="en-GB" sz="2600" b="1" u="sng" dirty="0"/>
              <a:t>K</a:t>
            </a:r>
            <a:r>
              <a:rPr lang="el-GR" sz="2600" b="1" u="sng" dirty="0" err="1"/>
              <a:t>αλωδιωμένα</a:t>
            </a:r>
            <a:r>
              <a:rPr lang="el-GR" sz="2600" b="1" u="sng" dirty="0"/>
              <a:t> συστήματα πτήσης» (</a:t>
            </a:r>
            <a:r>
              <a:rPr lang="en-GB" sz="2600" b="1" u="sng" dirty="0"/>
              <a:t>Fly</a:t>
            </a:r>
            <a:r>
              <a:rPr lang="el-GR" sz="2600" b="1" u="sng" dirty="0"/>
              <a:t>-</a:t>
            </a:r>
            <a:r>
              <a:rPr lang="en-US" sz="2600" b="1" u="sng" dirty="0"/>
              <a:t>B</a:t>
            </a:r>
            <a:r>
              <a:rPr lang="el-GR" sz="2600" b="1" u="sng" dirty="0"/>
              <a:t>y-</a:t>
            </a:r>
            <a:r>
              <a:rPr lang="en-GB" sz="2600" b="1" u="sng" dirty="0"/>
              <a:t>wire </a:t>
            </a:r>
            <a:r>
              <a:rPr lang="en-US" sz="2600" b="1" u="sng" dirty="0"/>
              <a:t>s</a:t>
            </a:r>
            <a:r>
              <a:rPr lang="el-GR" sz="2600" b="1" u="sng" dirty="0" err="1"/>
              <a:t>ystem</a:t>
            </a:r>
            <a:r>
              <a:rPr lang="en-US" sz="2600" b="1" u="sng" dirty="0"/>
              <a:t>s</a:t>
            </a:r>
            <a:r>
              <a:rPr lang="el-GR" sz="2600" b="1" u="sng" dirty="0"/>
              <a:t> - FBW </a:t>
            </a:r>
            <a:r>
              <a:rPr lang="en-US" sz="2600" b="1" u="sng" dirty="0"/>
              <a:t>systems</a:t>
            </a:r>
            <a:r>
              <a:rPr lang="el-GR" sz="2600" b="1" u="sng" dirty="0"/>
              <a:t>):</a:t>
            </a:r>
            <a:endParaRPr lang="en-GB" sz="2600" b="1" u="sng" dirty="0"/>
          </a:p>
          <a:p>
            <a:pPr>
              <a:lnSpc>
                <a:spcPct val="110000"/>
              </a:lnSpc>
            </a:pPr>
            <a:r>
              <a:rPr lang="el-GR" sz="2600" dirty="0"/>
              <a:t>Σε πολλά σύγχρονα αεροσκάφη, ολόκληρες οι συνιστώσες του μηχανικού ελέγχου πτήσης παραλείπονται και </a:t>
            </a:r>
            <a:r>
              <a:rPr lang="el-GR" sz="2600" b="1" dirty="0"/>
              <a:t>αντικαθίστανται</a:t>
            </a:r>
            <a:r>
              <a:rPr lang="el-GR" sz="2600" dirty="0"/>
              <a:t> από μια </a:t>
            </a:r>
            <a:r>
              <a:rPr lang="el-GR" sz="2600" b="1" dirty="0"/>
              <a:t>ηλεκτρική ή ηλεκτρονική διασύνδεση </a:t>
            </a:r>
            <a:r>
              <a:rPr lang="el-GR" sz="2600" dirty="0"/>
              <a:t>(</a:t>
            </a:r>
            <a:r>
              <a:rPr lang="en-GB" sz="2600" dirty="0"/>
              <a:t>link</a:t>
            </a:r>
            <a:r>
              <a:rPr lang="el-GR" sz="26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3102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5689600" cy="647700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FBW/FBL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981075"/>
                <a:ext cx="11522074" cy="5688013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b="1" u="sng" dirty="0" smtClean="0"/>
                  <a:t>Κύρια </a:t>
                </a:r>
                <a:r>
                  <a:rPr lang="el-GR" b="1" u="sng" dirty="0"/>
                  <a:t>διαφορά </a:t>
                </a:r>
                <a:r>
                  <a:rPr lang="el-GR" b="1" u="sng" dirty="0" smtClean="0"/>
                  <a:t>με το μηχανικό σύστημα: </a:t>
                </a:r>
                <a:r>
                  <a:rPr lang="el-GR" dirty="0" smtClean="0"/>
                  <a:t>Ο </a:t>
                </a:r>
                <a:r>
                  <a:rPr lang="el-GR" dirty="0"/>
                  <a:t>μηχανισμός φυσικής αίσθησης (ανάδρασης) της δύναμης ελέγχου που ασκεί ο χειριστής στο πηδάλιο</a:t>
                </a:r>
                <a:r>
                  <a:rPr lang="el-GR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l-GR" b="1" dirty="0" smtClean="0"/>
                  <a:t>“</a:t>
                </a:r>
                <a:r>
                  <a:rPr lang="el-GR" b="1" dirty="0"/>
                  <a:t>Q-</a:t>
                </a:r>
                <a:r>
                  <a:rPr lang="en-GB" b="1" dirty="0"/>
                  <a:t>feel system</a:t>
                </a:r>
                <a:r>
                  <a:rPr lang="el-GR" b="1" dirty="0" smtClean="0"/>
                  <a:t>”:</a:t>
                </a:r>
                <a:r>
                  <a:rPr lang="el-GR" dirty="0" smtClean="0"/>
                  <a:t> Πρόσθετο </a:t>
                </a:r>
                <a:r>
                  <a:rPr lang="el-GR" dirty="0"/>
                  <a:t>σύστημα </a:t>
                </a:r>
                <a:r>
                  <a:rPr lang="el-GR" dirty="0" smtClean="0"/>
                  <a:t>αίσθησης, </a:t>
                </a:r>
                <a:r>
                  <a:rPr lang="el-GR" dirty="0"/>
                  <a:t>σ</a:t>
                </a:r>
                <a:r>
                  <a:rPr lang="el-GR" dirty="0" smtClean="0"/>
                  <a:t>υνήθως </a:t>
                </a:r>
                <a:r>
                  <a:rPr lang="el-GR" dirty="0" err="1" smtClean="0"/>
                  <a:t>ηλεκτροϋδραυλική</a:t>
                </a:r>
                <a:r>
                  <a:rPr lang="el-GR" dirty="0" smtClean="0"/>
                  <a:t> </a:t>
                </a:r>
                <a:r>
                  <a:rPr lang="el-GR" dirty="0" smtClean="0"/>
                  <a:t>συσκευή.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b="1" u="sng" dirty="0" smtClean="0"/>
                  <a:t>Άλλες διαφορές:</a:t>
                </a:r>
              </a:p>
              <a:p>
                <a:pPr>
                  <a:lnSpc>
                    <a:spcPct val="100000"/>
                  </a:lnSpc>
                </a:pPr>
                <a:r>
                  <a:rPr lang="el-GR" dirty="0"/>
                  <a:t>Λ</a:t>
                </a:r>
                <a:r>
                  <a:rPr lang="el-GR" dirty="0" smtClean="0"/>
                  <a:t>ειτουργία </a:t>
                </a:r>
                <a:r>
                  <a:rPr lang="el-GR" dirty="0"/>
                  <a:t>της </a:t>
                </a:r>
                <a:r>
                  <a:rPr lang="el-GR" b="1" dirty="0"/>
                  <a:t>αντιστάθμισης με ηλεκτρικό τρόπο</a:t>
                </a:r>
                <a:r>
                  <a:rPr lang="el-GR" dirty="0"/>
                  <a:t>, καθώς </a:t>
                </a:r>
                <a:r>
                  <a:rPr lang="el-GR" dirty="0" smtClean="0"/>
                  <a:t>συνήθως δεν </a:t>
                </a:r>
                <a:r>
                  <a:rPr lang="el-GR" dirty="0"/>
                  <a:t>διαθέτουν μηχανικούς τρόπους </a:t>
                </a:r>
                <a:r>
                  <a:rPr lang="el-GR" dirty="0" smtClean="0"/>
                  <a:t>αντιστάθμισης.</a:t>
                </a:r>
              </a:p>
              <a:p>
                <a:pPr>
                  <a:lnSpc>
                    <a:spcPct val="100000"/>
                  </a:lnSpc>
                </a:pPr>
                <a:r>
                  <a:rPr lang="el-GR" b="1" dirty="0"/>
                  <a:t>Φ</a:t>
                </a:r>
                <a:r>
                  <a:rPr lang="el-GR" b="1" dirty="0" smtClean="0"/>
                  <a:t>ίλτρα θορύβου: </a:t>
                </a:r>
                <a:r>
                  <a:rPr lang="el-GR" dirty="0" smtClean="0"/>
                  <a:t>Απομακρύνουν </a:t>
                </a:r>
                <a:r>
                  <a:rPr lang="el-GR" dirty="0"/>
                  <a:t>περιττές πληροφορίες από τα </a:t>
                </a:r>
                <a:r>
                  <a:rPr lang="el-GR" b="1" dirty="0"/>
                  <a:t>σήματα εξόδου των αισθητήρων</a:t>
                </a:r>
                <a:r>
                  <a:rPr lang="el-GR" dirty="0"/>
                  <a:t>. </a:t>
                </a:r>
                <a:endParaRPr lang="el-GR" dirty="0" smtClean="0"/>
              </a:p>
              <a:p>
                <a:pPr>
                  <a:lnSpc>
                    <a:spcPct val="100000"/>
                  </a:lnSpc>
                </a:pPr>
                <a:r>
                  <a:rPr lang="el-GR" dirty="0"/>
                  <a:t>Δ</a:t>
                </a:r>
                <a:r>
                  <a:rPr lang="el-GR" dirty="0" smtClean="0"/>
                  <a:t>υνατότητα </a:t>
                </a:r>
                <a:r>
                  <a:rPr lang="el-GR" dirty="0"/>
                  <a:t>απλής και </a:t>
                </a:r>
                <a:r>
                  <a:rPr lang="el-GR" b="1" dirty="0"/>
                  <a:t>συνεχούς προσαρμογής των παραμέτρων των ρυθμιστών</a:t>
                </a:r>
                <a:r>
                  <a:rPr lang="el-GR" dirty="0"/>
                  <a:t> στη μεταβολή των συνθηκών </a:t>
                </a:r>
                <a:r>
                  <a:rPr lang="el-GR" dirty="0" smtClean="0"/>
                  <a:t>πτήσης.</a:t>
                </a:r>
                <a:endParaRPr lang="el-GR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981075"/>
                <a:ext cx="11522074" cy="5688013"/>
              </a:xfrm>
              <a:blipFill rotWithShape="0">
                <a:blip r:embed="rId2"/>
                <a:stretch>
                  <a:fillRect l="-1111" t="-1179" r="-16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txBody>
          <a:bodyPr>
            <a:normAutofit/>
          </a:bodyPr>
          <a:lstStyle/>
          <a:p>
            <a:r>
              <a:rPr lang="el-GR" sz="3600" b="1" dirty="0"/>
              <a:t>Τύποι και νόμοι </a:t>
            </a:r>
            <a:r>
              <a:rPr lang="el-GR" sz="3600" b="1" dirty="0" smtClean="0"/>
              <a:t>ελέγχου </a:t>
            </a:r>
            <a:r>
              <a:rPr lang="en-US" sz="3600" b="1" dirty="0" smtClean="0"/>
              <a:t>SAS</a:t>
            </a:r>
            <a:endParaRPr lang="el-G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2348880"/>
            <a:ext cx="11522075" cy="43202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l-GR" b="1" dirty="0" smtClean="0"/>
              <a:t>Τροποποίηση</a:t>
            </a:r>
            <a:r>
              <a:rPr lang="en-US" b="1" dirty="0" smtClean="0"/>
              <a:t>,</a:t>
            </a:r>
            <a:r>
              <a:rPr lang="el-GR" dirty="0" smtClean="0"/>
              <a:t> </a:t>
            </a:r>
            <a:r>
              <a:rPr lang="el-GR" dirty="0" smtClean="0"/>
              <a:t>μέσω </a:t>
            </a:r>
            <a:r>
              <a:rPr lang="el-GR" dirty="0"/>
              <a:t>συστημάτων </a:t>
            </a:r>
            <a:r>
              <a:rPr lang="el-GR" b="1" dirty="0" smtClean="0"/>
              <a:t>ανάδρασης</a:t>
            </a:r>
            <a:r>
              <a:rPr lang="en-US" b="1" dirty="0" smtClean="0"/>
              <a:t>,</a:t>
            </a:r>
            <a:r>
              <a:rPr lang="el-GR" dirty="0" smtClean="0"/>
              <a:t> </a:t>
            </a:r>
            <a:r>
              <a:rPr lang="el-GR" dirty="0" smtClean="0"/>
              <a:t>των </a:t>
            </a:r>
            <a:r>
              <a:rPr lang="el-GR" b="1" dirty="0" smtClean="0"/>
              <a:t>φυσικών συχνοτήτων</a:t>
            </a:r>
            <a:r>
              <a:rPr lang="el-GR" dirty="0" smtClean="0"/>
              <a:t> </a:t>
            </a:r>
            <a:r>
              <a:rPr lang="el-GR" dirty="0"/>
              <a:t>και </a:t>
            </a:r>
            <a:r>
              <a:rPr lang="el-GR" b="1" dirty="0" smtClean="0"/>
              <a:t>λόγων </a:t>
            </a:r>
            <a:r>
              <a:rPr lang="el-GR" b="1" dirty="0"/>
              <a:t>απόσβεσης </a:t>
            </a:r>
            <a:r>
              <a:rPr lang="el-GR" dirty="0"/>
              <a:t>που χαρακτηρίζουν </a:t>
            </a:r>
            <a:r>
              <a:rPr lang="el-GR" dirty="0" smtClean="0"/>
              <a:t>τη δυναμική της </a:t>
            </a:r>
            <a:r>
              <a:rPr lang="el-GR" dirty="0"/>
              <a:t>πτήσης. </a:t>
            </a:r>
            <a:endParaRPr lang="el-GR" dirty="0" smtClean="0"/>
          </a:p>
          <a:p>
            <a:pPr>
              <a:lnSpc>
                <a:spcPct val="150000"/>
              </a:lnSpc>
            </a:pPr>
            <a:r>
              <a:rPr lang="el-GR" b="1" dirty="0" smtClean="0"/>
              <a:t>Ελαχιστοποίηση</a:t>
            </a:r>
            <a:r>
              <a:rPr lang="el-GR" dirty="0" smtClean="0"/>
              <a:t> </a:t>
            </a:r>
            <a:r>
              <a:rPr lang="el-GR" b="1" dirty="0" smtClean="0"/>
              <a:t>μεταβατικής </a:t>
            </a:r>
            <a:r>
              <a:rPr lang="el-GR" b="1" dirty="0"/>
              <a:t>απόκρισης </a:t>
            </a:r>
            <a:r>
              <a:rPr lang="el-GR" dirty="0" smtClean="0"/>
              <a:t>μετά από διαταραχή </a:t>
            </a:r>
            <a:r>
              <a:rPr lang="el-GR" dirty="0"/>
              <a:t>από την κατάσταση ισορροπίας.</a:t>
            </a:r>
          </a:p>
          <a:p>
            <a:pPr>
              <a:lnSpc>
                <a:spcPct val="150000"/>
              </a:lnSpc>
            </a:pPr>
            <a:r>
              <a:rPr lang="el-GR" dirty="0" smtClean="0"/>
              <a:t>Α</a:t>
            </a:r>
            <a:r>
              <a:rPr lang="el-GR" dirty="0" smtClean="0"/>
              <a:t>ρνητικός </a:t>
            </a:r>
            <a:r>
              <a:rPr lang="el-GR" dirty="0" smtClean="0"/>
              <a:t>βρόχος </a:t>
            </a:r>
            <a:r>
              <a:rPr lang="el-GR" dirty="0" smtClean="0"/>
              <a:t>ανάδρασης: </a:t>
            </a:r>
            <a:r>
              <a:rPr lang="el-GR" b="1" dirty="0" smtClean="0"/>
              <a:t>οδήγηση</a:t>
            </a:r>
            <a:r>
              <a:rPr lang="el-GR" dirty="0" smtClean="0"/>
              <a:t> </a:t>
            </a:r>
            <a:r>
              <a:rPr lang="el-GR" b="1" dirty="0" smtClean="0"/>
              <a:t>σφάλματος </a:t>
            </a:r>
            <a:r>
              <a:rPr lang="el-GR" b="1" dirty="0"/>
              <a:t>στο </a:t>
            </a:r>
            <a:r>
              <a:rPr lang="el-GR" b="1" dirty="0" smtClean="0"/>
              <a:t>μηδέν</a:t>
            </a:r>
            <a:r>
              <a:rPr lang="el-G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l-GR" b="1" dirty="0" smtClean="0"/>
              <a:t>Ε</a:t>
            </a:r>
            <a:r>
              <a:rPr lang="el-GR" b="1" dirty="0" smtClean="0"/>
              <a:t>ύρος κίνησης </a:t>
            </a:r>
            <a:r>
              <a:rPr lang="el-GR" b="1" dirty="0"/>
              <a:t>των πηδαλίων </a:t>
            </a:r>
            <a:r>
              <a:rPr lang="el-GR" b="1" dirty="0" smtClean="0"/>
              <a:t>ελέγχου: </a:t>
            </a:r>
            <a:r>
              <a:rPr lang="el-GR" dirty="0" smtClean="0"/>
              <a:t>τυπικά μεταξύ ±10</a:t>
            </a:r>
            <a:r>
              <a:rPr lang="el-GR" dirty="0"/>
              <a:t>% της συνολικής δυνατότητας κίνησης της επιφάνειας αεροδυναμικού ελέγχου.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212" y="981075"/>
            <a:ext cx="11522075" cy="12362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sz="2600" b="1" dirty="0"/>
              <a:t>ΣΚΟΠΟΣ </a:t>
            </a:r>
            <a:r>
              <a:rPr lang="en-US" sz="2600" b="1" dirty="0"/>
              <a:t>SAS</a:t>
            </a:r>
            <a:r>
              <a:rPr lang="el-GR" sz="2600" b="1" dirty="0"/>
              <a:t>:</a:t>
            </a:r>
            <a:r>
              <a:rPr lang="en-US" sz="2600" b="1" dirty="0"/>
              <a:t> </a:t>
            </a:r>
            <a:r>
              <a:rPr lang="el-GR" sz="2600" dirty="0"/>
              <a:t>Εφοδιασμός αεροσκάφους με </a:t>
            </a:r>
            <a:r>
              <a:rPr lang="el-GR" sz="2600" b="1" dirty="0"/>
              <a:t>καλά χαρακτηριστικά ευστάθειας, ελέγχου και ευκολίας χειρισμού </a:t>
            </a:r>
            <a:r>
              <a:rPr lang="el-GR" sz="2600" dirty="0"/>
              <a:t>σε ολόκληρο τον φάκελο πτήσης του. </a:t>
            </a:r>
          </a:p>
        </p:txBody>
      </p:sp>
    </p:spTree>
    <p:extLst>
      <p:ext uri="{BB962C8B-B14F-4D97-AF65-F5344CB8AC3E}">
        <p14:creationId xmlns:p14="http://schemas.microsoft.com/office/powerpoint/2010/main" val="38092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2" y="188913"/>
            <a:ext cx="11522075" cy="647701"/>
          </a:xfrm>
        </p:spPr>
        <p:txBody>
          <a:bodyPr>
            <a:normAutofit/>
          </a:bodyPr>
          <a:lstStyle/>
          <a:p>
            <a:r>
              <a:rPr lang="el-GR" sz="3600" b="1" dirty="0"/>
              <a:t>Αύξηση διαμήκους ευστάθειας και απόσβεσης πρόνευσης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3" y="3578369"/>
                <a:ext cx="11522074" cy="3090719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dirty="0" smtClean="0"/>
                  <a:t>Πολλά </a:t>
                </a:r>
                <a:r>
                  <a:rPr lang="el-GR" dirty="0"/>
                  <a:t>αεροσκάφη σχεδιάζονται με </a:t>
                </a:r>
                <a:r>
                  <a:rPr lang="el-GR" b="1" dirty="0"/>
                  <a:t>αρνητικά στατικά περιθώρια</a:t>
                </a:r>
                <a:r>
                  <a:rPr lang="el-GR" dirty="0" smtClean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l-GR" dirty="0"/>
                  <a:t>Ακόμη και για στατικά ευσταθές </a:t>
                </a:r>
                <a:r>
                  <a:rPr lang="el-GR" dirty="0" smtClean="0"/>
                  <a:t> αεροσκάφος, </a:t>
                </a:r>
                <a:r>
                  <a:rPr lang="el-GR" dirty="0"/>
                  <a:t>υπό συγκεκριμένες συνθήκες πτήσης προκαλούνται </a:t>
                </a:r>
                <a:r>
                  <a:rPr lang="el-GR" b="1" dirty="0"/>
                  <a:t>έντονες μεταβολές στη διαμήκη ευστάθεια</a:t>
                </a:r>
                <a:r>
                  <a:rPr lang="el-GR" dirty="0"/>
                  <a:t>, ειδικά σε αεροσκάφη υψηλών επιδόσεων σε </a:t>
                </a:r>
                <a:r>
                  <a:rPr lang="el-GR" b="1" dirty="0"/>
                  <a:t>υπερηχητική πτήση ή σε μεγάλες γωνίες πρόσπτωσης</a:t>
                </a:r>
                <a:r>
                  <a:rPr lang="el-GR" dirty="0"/>
                  <a:t> </a:t>
                </a:r>
                <a:r>
                  <a:rPr lang="el-GR" dirty="0" smtClean="0"/>
                  <a:t>( “</a:t>
                </a:r>
                <a:r>
                  <a:rPr lang="en-US" dirty="0"/>
                  <a:t>pitch up</a:t>
                </a:r>
                <a:r>
                  <a:rPr lang="el-GR" dirty="0" smtClean="0"/>
                  <a:t>”).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l-GR" dirty="0" smtClean="0"/>
                  <a:t> Σχεδιάζονται </a:t>
                </a:r>
                <a:r>
                  <a:rPr lang="el-GR" b="1" dirty="0" smtClean="0"/>
                  <a:t>ΣΑΕ της </a:t>
                </a:r>
                <a:r>
                  <a:rPr lang="el-GR" b="1" dirty="0"/>
                  <a:t>πρόνευσης </a:t>
                </a:r>
                <a:r>
                  <a:rPr lang="el-GR" dirty="0"/>
                  <a:t>ώστε να είναι δυνατή η πτήση σε </a:t>
                </a:r>
                <a:r>
                  <a:rPr lang="el-GR" b="1" dirty="0"/>
                  <a:t>μεγαλύτερο εύρος γωνιών </a:t>
                </a:r>
                <a:r>
                  <a:rPr lang="el-GR" b="1" dirty="0" smtClean="0"/>
                  <a:t>πρόσπτωσης</a:t>
                </a:r>
                <a:r>
                  <a:rPr lang="el-GR" dirty="0" smtClean="0"/>
                  <a:t>.</a:t>
                </a:r>
                <a:endParaRPr lang="el-G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3" y="3578369"/>
                <a:ext cx="11522074" cy="3090719"/>
              </a:xfrm>
              <a:blipFill rotWithShape="0">
                <a:blip r:embed="rId2"/>
                <a:stretch>
                  <a:fillRect l="-952" t="-986" r="-741" b="-3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981075"/>
            <a:ext cx="4824708" cy="245283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807968" y="981074"/>
                <a:ext cx="6049070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600" dirty="0"/>
                  <a:t>Αεροσκάφη </a:t>
                </a:r>
                <a:r>
                  <a:rPr lang="el-GR" sz="2600" dirty="0"/>
                  <a:t>υψηλών </a:t>
                </a:r>
                <a:r>
                  <a:rPr lang="el-GR" sz="2600" dirty="0"/>
                  <a:t>επιδόσεων </a:t>
                </a:r>
                <a:r>
                  <a:rPr lang="el-GR" sz="2600" dirty="0"/>
                  <a:t>σε </a:t>
                </a:r>
                <a:r>
                  <a:rPr lang="el-GR" sz="2600" b="1" dirty="0"/>
                  <a:t>χαμηλές ταχύτητες</a:t>
                </a:r>
                <a:r>
                  <a:rPr lang="el-GR" sz="2600" dirty="0"/>
                  <a:t> και σε </a:t>
                </a:r>
                <a:r>
                  <a:rPr lang="el-GR" sz="2600" b="1" dirty="0"/>
                  <a:t>μεγάλα ύψη</a:t>
                </a:r>
                <a:r>
                  <a:rPr lang="el-GR" sz="2600" dirty="0"/>
                  <a:t> </a:t>
                </a:r>
                <a:r>
                  <a:rPr lang="el-GR" sz="2600" dirty="0"/>
                  <a:t>(χαμηλή </a:t>
                </a:r>
                <a:r>
                  <a:rPr lang="el-GR" sz="2600" dirty="0"/>
                  <a:t>δυναμική πίεση</a:t>
                </a:r>
                <a:r>
                  <a:rPr lang="el-GR" sz="2600" dirty="0" smtClean="0"/>
                  <a:t>):</a:t>
                </a:r>
                <a:endParaRPr lang="el-GR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600" i="1" dirty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GB" sz="26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l-GR" sz="2600" dirty="0"/>
                  <a:t> επιδεινώνεται ταχύτατα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600" b="1" dirty="0"/>
                  <a:t>Αύξηση περιθωρίου </a:t>
                </a:r>
                <a:r>
                  <a:rPr lang="el-GR" sz="2600" b="1" dirty="0" smtClean="0"/>
                  <a:t>ελιγμών:</a:t>
                </a:r>
              </a:p>
              <a:p>
                <a:pPr lvl="1"/>
                <a:r>
                  <a:rPr lang="el-GR" sz="2600" b="1" dirty="0" smtClean="0"/>
                  <a:t>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600" dirty="0"/>
                  <a:t> </a:t>
                </a:r>
                <a:r>
                  <a:rPr lang="el-GR" sz="2600" dirty="0"/>
                  <a:t>Μείωση στατικής διαμήκους ευστάθειας</a:t>
                </a:r>
                <a:endParaRPr lang="el-GR" sz="2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981074"/>
                <a:ext cx="6049070" cy="2492990"/>
              </a:xfrm>
              <a:prstGeom prst="rect">
                <a:avLst/>
              </a:prstGeom>
              <a:blipFill rotWithShape="0">
                <a:blip r:embed="rId4"/>
                <a:stretch>
                  <a:fillRect l="-1613" t="-2200" r="-1008" b="-513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9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11531790" cy="639402"/>
          </a:xfrm>
        </p:spPr>
        <p:txBody>
          <a:bodyPr>
            <a:normAutofit/>
          </a:bodyPr>
          <a:lstStyle/>
          <a:p>
            <a:r>
              <a:rPr lang="el-GR" sz="3600" b="1" dirty="0" smtClean="0"/>
              <a:t>ΣΑΕ με ανάδραση </a:t>
            </a:r>
            <a:r>
              <a:rPr lang="el-GR" sz="3600" b="1" dirty="0"/>
              <a:t>ρυθμού </a:t>
            </a:r>
            <a:r>
              <a:rPr lang="el-GR" sz="3600" b="1" dirty="0" smtClean="0"/>
              <a:t>πρόνευσης </a:t>
            </a:r>
            <a:r>
              <a:rPr lang="en-US" sz="3600" b="1" dirty="0" smtClean="0"/>
              <a:t>q </a:t>
            </a:r>
            <a:r>
              <a:rPr lang="el-GR" sz="3600" b="1" dirty="0" smtClean="0"/>
              <a:t>(</a:t>
            </a:r>
            <a:r>
              <a:rPr lang="en-US" sz="3600" b="1" dirty="0" smtClean="0"/>
              <a:t>Pitch Damper</a:t>
            </a:r>
            <a:r>
              <a:rPr lang="el-GR" sz="3600" b="1" dirty="0" smtClean="0"/>
              <a:t>)</a:t>
            </a:r>
            <a:endParaRPr lang="el-GR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4" y="981075"/>
                <a:ext cx="5689600" cy="244792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sz="2200" b="1" dirty="0" smtClean="0"/>
                  <a:t>Αύξηση </a:t>
                </a:r>
                <a:r>
                  <a:rPr lang="el-GR" sz="2200" b="1" dirty="0"/>
                  <a:t>διαμήκους ευστάθειας και </a:t>
                </a:r>
                <a:r>
                  <a:rPr lang="el-GR" sz="2200" b="1" dirty="0" smtClean="0"/>
                  <a:t>απόσβεσης </a:t>
                </a:r>
                <a:r>
                  <a:rPr lang="el-GR" sz="2200" b="1" dirty="0"/>
                  <a:t>μικρής </a:t>
                </a:r>
                <a:r>
                  <a:rPr lang="el-GR" sz="2200" b="1" dirty="0" smtClean="0"/>
                  <a:t>περιόδου</a:t>
                </a:r>
                <a:r>
                  <a:rPr lang="en-US" sz="2200" b="1" dirty="0"/>
                  <a:t>:</a:t>
                </a:r>
                <a:r>
                  <a:rPr lang="el-GR" sz="2200" dirty="0" smtClean="0"/>
                  <a:t> </a:t>
                </a:r>
                <a:endParaRPr lang="en-US" sz="22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200" dirty="0" smtClean="0"/>
                  <a:t> </a:t>
                </a:r>
                <a:r>
                  <a:rPr lang="el-GR" sz="2200" dirty="0" smtClean="0"/>
                  <a:t>ΣΑΕ </a:t>
                </a:r>
                <a:r>
                  <a:rPr lang="el-GR" sz="2200" dirty="0"/>
                  <a:t>με </a:t>
                </a:r>
                <a:r>
                  <a:rPr lang="el-GR" sz="2200" dirty="0" smtClean="0"/>
                  <a:t>ανάδραση </a:t>
                </a:r>
                <a:r>
                  <a:rPr lang="el-GR" sz="2200" dirty="0"/>
                  <a:t>του ρυθμού πρόνευσης </a:t>
                </a:r>
                <a:r>
                  <a:rPr lang="en-GB" sz="2200" dirty="0" smtClean="0"/>
                  <a:t>q</a:t>
                </a:r>
                <a:r>
                  <a:rPr lang="el-GR" sz="2200" dirty="0" smtClean="0"/>
                  <a:t> στο </a:t>
                </a:r>
                <a:r>
                  <a:rPr lang="el-GR" sz="2200" dirty="0"/>
                  <a:t>πηδάλιο </a:t>
                </a:r>
                <a:r>
                  <a:rPr lang="el-GR" sz="2200" dirty="0" smtClean="0"/>
                  <a:t>ανόδου</a:t>
                </a:r>
                <a:r>
                  <a:rPr lang="en-GB" sz="2200" dirty="0" smtClean="0"/>
                  <a:t>-</a:t>
                </a:r>
                <a:r>
                  <a:rPr lang="el-GR" sz="2200" dirty="0" smtClean="0"/>
                  <a:t>καθόδου (</a:t>
                </a:r>
                <a:r>
                  <a:rPr lang="en-US" sz="2200" dirty="0" smtClean="0"/>
                  <a:t>pitch damper</a:t>
                </a:r>
                <a:r>
                  <a:rPr lang="el-GR" sz="2200" dirty="0" smtClean="0"/>
                  <a:t>).</a:t>
                </a:r>
                <a:endParaRPr lang="en-GB" sz="2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4" y="981075"/>
                <a:ext cx="5689600" cy="2447925"/>
              </a:xfrm>
              <a:blipFill rotWithShape="0">
                <a:blip r:embed="rId2"/>
                <a:stretch>
                  <a:fillRect l="-1393" r="-10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7" y="981075"/>
            <a:ext cx="5688977" cy="1841224"/>
          </a:xfr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167438" y="2852936"/>
                <a:ext cx="5689600" cy="377494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l-GR" sz="2200" b="1" u="sng" dirty="0"/>
                  <a:t>ΑΝΑΔΡΑΣΗ</a:t>
                </a:r>
                <a:r>
                  <a:rPr lang="en-GB" sz="2200" b="1" u="sng" dirty="0"/>
                  <a:t> (FEEDBACK)</a:t>
                </a:r>
                <a:r>
                  <a:rPr lang="el-GR" sz="2200" b="1" u="sng" dirty="0"/>
                  <a:t>: </a:t>
                </a:r>
                <a:endParaRPr lang="en-US" sz="2200" b="1" u="sng" dirty="0" smtClean="0"/>
              </a:p>
              <a:p>
                <a:r>
                  <a:rPr lang="el-GR" sz="2200" dirty="0" smtClean="0"/>
                  <a:t>Μέτρηση </a:t>
                </a:r>
                <a:r>
                  <a:rPr lang="el-GR" sz="2200" dirty="0"/>
                  <a:t>και ανάδραση </a:t>
                </a:r>
                <a:r>
                  <a:rPr lang="en-GB" sz="2200" dirty="0"/>
                  <a:t>q</a:t>
                </a:r>
                <a:r>
                  <a:rPr lang="el-GR" sz="2200" dirty="0"/>
                  <a:t>: Γυροσκόπιο </a:t>
                </a:r>
                <a:r>
                  <a:rPr lang="el-GR" sz="2200" dirty="0"/>
                  <a:t>ρυθμού περιστροφής (</a:t>
                </a:r>
                <a:r>
                  <a:rPr lang="en-US" sz="2200" dirty="0"/>
                  <a:t>rate gyro</a:t>
                </a:r>
                <a:r>
                  <a:rPr lang="el-GR" sz="2200" dirty="0"/>
                  <a:t>). </a:t>
                </a:r>
                <a:endParaRPr lang="en-US" sz="2200" dirty="0" smtClean="0"/>
              </a:p>
              <a:p>
                <a:r>
                  <a:rPr lang="en-US" sz="2200" b="1" dirty="0" smtClean="0"/>
                  <a:t>E</a:t>
                </a:r>
                <a:r>
                  <a:rPr lang="el-GR" sz="2200" b="1" dirty="0" err="1" smtClean="0"/>
                  <a:t>υαισθησία</a:t>
                </a:r>
                <a:r>
                  <a:rPr lang="el-GR" sz="2200" b="1" dirty="0" smtClean="0"/>
                  <a:t> αισθητήρων</a:t>
                </a:r>
                <a:r>
                  <a:rPr lang="en-US" sz="2200" b="1" dirty="0"/>
                  <a:t> </a:t>
                </a:r>
                <a:r>
                  <a:rPr lang="en-US" sz="2200" b="1" dirty="0" smtClean="0"/>
                  <a:t>(</a:t>
                </a:r>
                <a:r>
                  <a:rPr lang="el-GR" sz="2200" b="1" dirty="0" smtClean="0"/>
                  <a:t>προσεγγιστικές ΣΜ</a:t>
                </a:r>
                <a:r>
                  <a:rPr lang="en-US" sz="2200" b="1" dirty="0" smtClean="0"/>
                  <a:t>)</a:t>
                </a:r>
                <a:r>
                  <a:rPr lang="el-GR" sz="2200" b="1" dirty="0" smtClean="0"/>
                  <a:t>:</a:t>
                </a:r>
                <a:endParaRPr lang="el-GR" sz="22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𝑟𝑔</m:t>
                          </m:r>
                        </m:sub>
                      </m:sSub>
                      <m:r>
                        <a:rPr lang="en-GB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2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220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l-GR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l-GR" sz="2200" dirty="0"/>
              </a:p>
              <a:p>
                <a:pPr lvl="1">
                  <a:buFont typeface="Times New Roman" panose="02020603050405020304" pitchFamily="18" charset="0"/>
                  <a:buChar char="-"/>
                </a:pPr>
                <a:r>
                  <a:rPr lang="en-US" sz="2200" dirty="0"/>
                  <a:t>y</a:t>
                </a:r>
                <a:r>
                  <a:rPr lang="el-GR" sz="2200" dirty="0"/>
                  <a:t>: κινηματική μεταβλητή - είσοδος,</a:t>
                </a:r>
              </a:p>
              <a:p>
                <a:pPr lvl="1">
                  <a:buFont typeface="Times New Roman" panose="02020603050405020304" pitchFamily="18" charset="0"/>
                  <a:buChar char="-"/>
                </a:pPr>
                <a:r>
                  <a:rPr lang="en-US" sz="2200" dirty="0" err="1"/>
                  <a:t>v</a:t>
                </a:r>
                <a:r>
                  <a:rPr lang="en-US" sz="2200" baseline="-25000" dirty="0" err="1"/>
                  <a:t>f</a:t>
                </a:r>
                <a:r>
                  <a:rPr lang="el-GR" sz="2200" dirty="0"/>
                  <a:t>: ηλεκτρικό σήμα εξόδου,</a:t>
                </a:r>
              </a:p>
              <a:p>
                <a:pPr lvl="1">
                  <a:buFont typeface="Times New Roman" panose="02020603050405020304" pitchFamily="18" charset="0"/>
                  <a:buChar char="-"/>
                </a:pPr>
                <a:r>
                  <a:rPr lang="el-GR" sz="2200" dirty="0"/>
                  <a:t>Κ: κέρδος ([</a:t>
                </a:r>
                <a:r>
                  <a:rPr lang="en-US" sz="2200" dirty="0"/>
                  <a:t>Volt</a:t>
                </a:r>
                <a:r>
                  <a:rPr lang="el-GR" sz="2200" dirty="0"/>
                  <a:t>/</a:t>
                </a:r>
                <a:r>
                  <a:rPr lang="en-US" sz="2200" dirty="0"/>
                  <a:t>rad</a:t>
                </a:r>
                <a:r>
                  <a:rPr lang="el-GR" sz="2200" dirty="0"/>
                  <a:t>] ή [</a:t>
                </a:r>
                <a:r>
                  <a:rPr lang="en-US" sz="2200" dirty="0"/>
                  <a:t>Volt</a:t>
                </a:r>
                <a:r>
                  <a:rPr lang="el-GR" sz="2200" dirty="0"/>
                  <a:t>/</a:t>
                </a:r>
                <a:r>
                  <a:rPr lang="en-US" sz="2200" dirty="0"/>
                  <a:t>rad</a:t>
                </a:r>
                <a:r>
                  <a:rPr lang="el-GR" sz="2200" dirty="0"/>
                  <a:t>/</a:t>
                </a:r>
                <a:r>
                  <a:rPr lang="en-US" sz="2200" dirty="0"/>
                  <a:t>sec</a:t>
                </a:r>
                <a:r>
                  <a:rPr lang="el-GR" sz="2200" dirty="0"/>
                  <a:t>] στα γυροσκόπια και [</a:t>
                </a:r>
                <a:r>
                  <a:rPr lang="en-US" sz="2200" dirty="0"/>
                  <a:t>Volt</a:t>
                </a:r>
                <a:r>
                  <a:rPr lang="el-GR" sz="2200" dirty="0"/>
                  <a:t>/</a:t>
                </a:r>
                <a:r>
                  <a:rPr lang="en-US" sz="2200" dirty="0"/>
                  <a:t>m</a:t>
                </a:r>
                <a:r>
                  <a:rPr lang="el-GR" sz="2200" dirty="0"/>
                  <a:t>/</a:t>
                </a:r>
                <a:r>
                  <a:rPr lang="en-US" sz="2200" dirty="0"/>
                  <a:t>s</a:t>
                </a:r>
                <a:r>
                  <a:rPr lang="el-GR" sz="2200" baseline="30000" dirty="0"/>
                  <a:t>2</a:t>
                </a:r>
                <a:r>
                  <a:rPr lang="el-GR" sz="2200" dirty="0"/>
                  <a:t>] ή [</a:t>
                </a:r>
                <a:r>
                  <a:rPr lang="en-US" sz="2200" dirty="0"/>
                  <a:t>Volt</a:t>
                </a:r>
                <a:r>
                  <a:rPr lang="el-GR" sz="2200" dirty="0"/>
                  <a:t>/</a:t>
                </a:r>
                <a:r>
                  <a:rPr lang="en-US" sz="2200" dirty="0"/>
                  <a:t>g</a:t>
                </a:r>
                <a:r>
                  <a:rPr lang="el-GR" sz="2200" dirty="0"/>
                  <a:t>] στα </a:t>
                </a:r>
                <a:r>
                  <a:rPr lang="el-GR" sz="2200" dirty="0" err="1"/>
                  <a:t>επιταχυνσιόμετρα</a:t>
                </a:r>
                <a:r>
                  <a:rPr lang="el-GR" sz="2200" dirty="0"/>
                  <a:t>).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8" y="2852936"/>
                <a:ext cx="5689600" cy="3774944"/>
              </a:xfrm>
              <a:prstGeom prst="rect">
                <a:avLst/>
              </a:prstGeom>
              <a:blipFill rotWithShape="0">
                <a:blip r:embed="rId4"/>
                <a:stretch>
                  <a:fillRect l="-1392" t="-1129" b="-225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34185" y="3429000"/>
                <a:ext cx="5688784" cy="32598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l-GR" sz="2400" b="1" u="sng" dirty="0"/>
                  <a:t>ΕΓΚΑΤΑΣΤΑΣΗ </a:t>
                </a:r>
                <a:r>
                  <a:rPr lang="en-GB" sz="2400" b="1" u="sng" dirty="0"/>
                  <a:t>(PLANT)</a:t>
                </a:r>
                <a:r>
                  <a:rPr lang="el-GR" sz="2400" b="1" u="sng" dirty="0"/>
                  <a:t>: </a:t>
                </a:r>
                <a:endParaRPr lang="en-US" sz="2400" b="1" u="sng" dirty="0"/>
              </a:p>
              <a:p>
                <a:pPr>
                  <a:lnSpc>
                    <a:spcPct val="120000"/>
                  </a:lnSpc>
                </a:pPr>
                <a:r>
                  <a:rPr lang="el-GR" sz="2400" dirty="0"/>
                  <a:t>Η </a:t>
                </a:r>
                <a:r>
                  <a:rPr lang="el-GR" sz="2400" b="1" dirty="0"/>
                  <a:t>συνάρτηση </a:t>
                </a:r>
                <a:r>
                  <a:rPr lang="el-GR" sz="2400" b="1" dirty="0"/>
                  <a:t>μεταφοράς </a:t>
                </a:r>
                <a:r>
                  <a:rPr lang="el-GR" sz="2400" dirty="0"/>
                  <a:t>της</a:t>
                </a:r>
                <a:r>
                  <a:rPr lang="el-GR" sz="2400" b="1" dirty="0"/>
                  <a:t> δυναμικής του αεροσκάφους </a:t>
                </a:r>
                <a:r>
                  <a:rPr lang="el-GR" sz="2400" dirty="0"/>
                  <a:t>μ</a:t>
                </a:r>
                <a:r>
                  <a:rPr lang="el-GR" sz="2400" dirty="0"/>
                  <a:t>πορεί </a:t>
                </a:r>
                <a:r>
                  <a:rPr lang="el-GR" sz="2400" dirty="0"/>
                  <a:t>να προσεγγισθεί με πολύ ικανοποιητική ακρίβεια από τη </a:t>
                </a:r>
                <a:r>
                  <a:rPr lang="el-GR" sz="2400" b="1" dirty="0"/>
                  <a:t>δυναμική μικρής </a:t>
                </a:r>
                <a:r>
                  <a:rPr lang="el-GR" sz="2400" b="1" dirty="0"/>
                  <a:t>περιόδου</a:t>
                </a:r>
                <a:r>
                  <a:rPr lang="el-GR" sz="2400" dirty="0"/>
                  <a:t>:</a:t>
                </a:r>
                <a:endParaRPr lang="el-GR" sz="2400" dirty="0"/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𝑝𝑙𝑎𝑛𝑡</m:t>
                          </m:r>
                        </m:sub>
                      </m:sSub>
                      <m:r>
                        <a:rPr lang="el-G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l-GR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l-GR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l-GR" sz="2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85" y="3429000"/>
                <a:ext cx="5688784" cy="3259867"/>
              </a:xfrm>
              <a:prstGeom prst="rect">
                <a:avLst/>
              </a:prstGeom>
              <a:blipFill rotWithShape="0">
                <a:blip r:embed="rId5"/>
                <a:stretch>
                  <a:fillRect l="-1713" r="-32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0"/>
          </a:xfrm>
        </p:spPr>
        <p:txBody>
          <a:bodyPr>
            <a:normAutofit/>
          </a:bodyPr>
          <a:lstStyle/>
          <a:p>
            <a:r>
              <a:rPr lang="el-GR" sz="3600" b="1" dirty="0"/>
              <a:t>ΣΑΕ με ανάδραση ρυθμού πρόνευσης </a:t>
            </a:r>
            <a:r>
              <a:rPr lang="en-US" sz="3600" b="1" dirty="0" smtClean="0"/>
              <a:t>q (Pitch Damper)</a:t>
            </a:r>
            <a:endParaRPr lang="el-GR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3" y="981074"/>
                <a:ext cx="11522075" cy="3312021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GB" b="1" u="sng" dirty="0" smtClean="0"/>
                  <a:t>K</a:t>
                </a:r>
                <a:r>
                  <a:rPr lang="el-GR" b="1" u="sng" dirty="0" smtClean="0"/>
                  <a:t>ΑΤΕΥΘΥΝΤΗΣ: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 smtClean="0"/>
                  <a:t>Μπορεί να είναι </a:t>
                </a:r>
                <a:r>
                  <a:rPr lang="el-GR" b="1" dirty="0" smtClean="0"/>
                  <a:t>αναλογικός </a:t>
                </a:r>
                <a:r>
                  <a:rPr lang="el-GR" b="1" dirty="0"/>
                  <a:t>«</a:t>
                </a:r>
                <a:r>
                  <a:rPr lang="en-US" b="1" dirty="0"/>
                  <a:t>P</a:t>
                </a:r>
                <a:r>
                  <a:rPr lang="el-GR" b="1" dirty="0"/>
                  <a:t>»</a:t>
                </a:r>
                <a:r>
                  <a:rPr lang="el-GR" dirty="0"/>
                  <a:t> (</a:t>
                </a:r>
                <a:r>
                  <a:rPr lang="en-US" dirty="0"/>
                  <a:t>Proportional</a:t>
                </a:r>
                <a:r>
                  <a:rPr lang="el-GR" dirty="0"/>
                  <a:t>), </a:t>
                </a:r>
                <a:r>
                  <a:rPr lang="el-GR" b="1" dirty="0" smtClean="0"/>
                  <a:t>αναλογικός-διαφορικός «</a:t>
                </a:r>
                <a:r>
                  <a:rPr lang="en-US" b="1" dirty="0" smtClean="0"/>
                  <a:t>PD</a:t>
                </a:r>
                <a:r>
                  <a:rPr lang="el-GR" b="1" dirty="0" smtClean="0"/>
                  <a:t>» </a:t>
                </a:r>
                <a:r>
                  <a:rPr lang="el-GR" dirty="0" smtClean="0"/>
                  <a:t>(</a:t>
                </a:r>
                <a:r>
                  <a:rPr lang="en-US" dirty="0" smtClean="0"/>
                  <a:t>Proportional</a:t>
                </a:r>
                <a:r>
                  <a:rPr lang="el-GR" dirty="0"/>
                  <a:t>-</a:t>
                </a:r>
                <a:r>
                  <a:rPr lang="en-US" dirty="0"/>
                  <a:t>Derivative</a:t>
                </a:r>
                <a:r>
                  <a:rPr lang="el-GR" dirty="0" smtClean="0"/>
                  <a:t>)</a:t>
                </a:r>
                <a:r>
                  <a:rPr lang="en-GB" dirty="0" smtClean="0"/>
                  <a:t>,</a:t>
                </a:r>
                <a:r>
                  <a:rPr lang="el-GR" dirty="0" smtClean="0"/>
                  <a:t> ή αναλογικός-ολοκληρωτικός-διαφορικός «</a:t>
                </a:r>
                <a:r>
                  <a:rPr lang="en-US" dirty="0" smtClean="0"/>
                  <a:t>P</a:t>
                </a:r>
                <a:r>
                  <a:rPr lang="en-GB" dirty="0" smtClean="0"/>
                  <a:t>I</a:t>
                </a:r>
                <a:r>
                  <a:rPr lang="en-US" dirty="0" smtClean="0"/>
                  <a:t>D</a:t>
                </a:r>
                <a:r>
                  <a:rPr lang="el-GR" dirty="0" smtClean="0"/>
                  <a:t>» (</a:t>
                </a:r>
                <a:r>
                  <a:rPr lang="en-US" dirty="0" smtClean="0"/>
                  <a:t>Proportional</a:t>
                </a:r>
                <a:r>
                  <a:rPr lang="el-GR" dirty="0" smtClean="0"/>
                  <a:t>-</a:t>
                </a:r>
                <a:r>
                  <a:rPr lang="en-GB" dirty="0" smtClean="0"/>
                  <a:t>Integral-</a:t>
                </a:r>
                <a:r>
                  <a:rPr lang="en-US" dirty="0" smtClean="0"/>
                  <a:t>Derivative</a:t>
                </a:r>
                <a:r>
                  <a:rPr lang="el-GR" dirty="0" smtClean="0"/>
                  <a:t>): </a:t>
                </a:r>
                <a:endParaRPr lang="en-GB" dirty="0" smtClean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cont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cont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cont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l-GR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cont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/>
                            </m:mr>
                          </m:m>
                        </m:e>
                      </m:mr>
                    </m:m>
                  </m:oMath>
                </a14:m>
                <a:endParaRPr lang="en-GB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 smtClean="0"/>
                  <a:t>Στην </a:t>
                </a:r>
                <a:r>
                  <a:rPr lang="el-GR" dirty="0"/>
                  <a:t>απλούστερη </a:t>
                </a:r>
                <a:r>
                  <a:rPr lang="el-GR" dirty="0" smtClean="0"/>
                  <a:t>περίπτωση: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cont</m:t>
                          </m:r>
                        </m:sub>
                      </m:sSub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>
                  <a:lnSpc>
                    <a:spcPct val="120000"/>
                  </a:lnSpc>
                </a:pPr>
                <a:r>
                  <a:rPr lang="el-GR" dirty="0" smtClean="0"/>
                  <a:t>Καθορίζοντας ένα </a:t>
                </a:r>
                <a:r>
                  <a:rPr lang="el-GR" dirty="0"/>
                  <a:t>κατάλληλο </a:t>
                </a:r>
                <a:r>
                  <a:rPr lang="el-GR" b="1" dirty="0"/>
                  <a:t>επιθυμητό ζεύγος </a:t>
                </a:r>
                <a:r>
                  <a:rPr lang="el-GR" b="1" dirty="0" smtClean="0"/>
                  <a:t>(ω</a:t>
                </a:r>
                <a:r>
                  <a:rPr lang="en-US" b="1" baseline="-25000" dirty="0"/>
                  <a:t>s</a:t>
                </a:r>
                <a:r>
                  <a:rPr lang="en-US" b="1" dirty="0"/>
                  <a:t> </a:t>
                </a:r>
                <a:r>
                  <a:rPr lang="el-GR" b="1" dirty="0" smtClean="0"/>
                  <a:t>, ζ</a:t>
                </a:r>
                <a:r>
                  <a:rPr lang="en-US" b="1" baseline="-25000" dirty="0" smtClean="0"/>
                  <a:t>s</a:t>
                </a:r>
                <a:r>
                  <a:rPr lang="el-GR" b="1" dirty="0" smtClean="0"/>
                  <a:t>) </a:t>
                </a:r>
                <a:r>
                  <a:rPr lang="el-GR" dirty="0" smtClean="0"/>
                  <a:t>, υπολογίζονται τα </a:t>
                </a:r>
                <a:r>
                  <a:rPr lang="el-GR" b="1" dirty="0" smtClean="0"/>
                  <a:t>κέρδη/χρονικές σταθερές </a:t>
                </a:r>
                <a:r>
                  <a:rPr lang="el-GR" b="1" dirty="0"/>
                  <a:t>του </a:t>
                </a:r>
                <a:r>
                  <a:rPr lang="el-GR" b="1" dirty="0" err="1"/>
                  <a:t>κατευθυντή</a:t>
                </a:r>
                <a:r>
                  <a:rPr lang="el-GR" b="1" dirty="0"/>
                  <a:t> </a:t>
                </a:r>
                <a:r>
                  <a:rPr lang="el-GR" dirty="0"/>
                  <a:t>ώστε να προκύπτουν τα επιθυμητά δυναμικά χαρακτηριστικά</a:t>
                </a:r>
                <a:r>
                  <a:rPr lang="el-GR" dirty="0" smtClean="0"/>
                  <a:t>.</a:t>
                </a:r>
                <a:endParaRPr lang="el-G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3" y="981074"/>
                <a:ext cx="11522075" cy="3312021"/>
              </a:xfrm>
              <a:blipFill rotWithShape="0">
                <a:blip r:embed="rId2"/>
                <a:stretch>
                  <a:fillRect l="-582" t="-1103" b="-73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30008" y="4508640"/>
                <a:ext cx="11527029" cy="21607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sz="2000" b="1" u="sng" dirty="0"/>
                  <a:t>ΕΠΕΝΕΡΓΗΤΗΣ:</a:t>
                </a:r>
                <a:r>
                  <a:rPr lang="el-GR" sz="2000" u="sng" dirty="0"/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l-GR" sz="2000" dirty="0"/>
                  <a:t>Λόγω </a:t>
                </a:r>
                <a:r>
                  <a:rPr lang="el-GR" sz="2000" dirty="0"/>
                  <a:t>της </a:t>
                </a:r>
                <a:r>
                  <a:rPr lang="el-GR" sz="2000" b="1" dirty="0"/>
                  <a:t>αδράνειας</a:t>
                </a:r>
                <a:r>
                  <a:rPr lang="el-GR" sz="2000" dirty="0"/>
                  <a:t> των μηχανικών και των υδραυλικών μελών </a:t>
                </a:r>
                <a:r>
                  <a:rPr lang="el-GR" sz="2000" dirty="0"/>
                  <a:t>του, μεσολαβεί </a:t>
                </a:r>
                <a:r>
                  <a:rPr lang="el-GR" sz="2000" dirty="0"/>
                  <a:t>μια </a:t>
                </a:r>
                <a:r>
                  <a:rPr lang="el-GR" sz="2000" b="1" dirty="0"/>
                  <a:t>χρονική καθυστέρηση </a:t>
                </a:r>
                <a:r>
                  <a:rPr lang="el-GR" sz="2000" dirty="0"/>
                  <a:t>μεταξύ της εντολής εισόδου και της </a:t>
                </a:r>
                <a:r>
                  <a:rPr lang="el-GR" sz="2000" dirty="0"/>
                  <a:t>απόκρισης. </a:t>
                </a:r>
                <a:r>
                  <a:rPr lang="el-GR" sz="2000" dirty="0"/>
                  <a:t>Η πιο κοινή περιγραφή της </a:t>
                </a:r>
                <a:r>
                  <a:rPr lang="el-GR" sz="2000" b="1" dirty="0"/>
                  <a:t>δυναμικής του </a:t>
                </a:r>
                <a:r>
                  <a:rPr lang="el-GR" sz="2000" b="1" dirty="0" err="1"/>
                  <a:t>επενεργητή</a:t>
                </a:r>
                <a:r>
                  <a:rPr lang="el-GR" sz="2000" dirty="0"/>
                  <a:t>:</a:t>
                </a:r>
                <a:endParaRPr lang="el-GR" sz="2000" dirty="0"/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Κ</m:t>
                          </m:r>
                          <m:r>
                            <a:rPr lang="el-GR" sz="200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l-GR" sz="2000" dirty="0"/>
              </a:p>
              <a:p>
                <a:pPr>
                  <a:lnSpc>
                    <a:spcPct val="110000"/>
                  </a:lnSpc>
                </a:pPr>
                <a:r>
                  <a:rPr lang="el-GR" sz="2000" dirty="0"/>
                  <a:t>λ=1/Τ=5:10 </a:t>
                </a:r>
                <a:r>
                  <a:rPr lang="el-GR" sz="2000" dirty="0"/>
                  <a:t>[1/</a:t>
                </a:r>
                <a:r>
                  <a:rPr lang="en-US" sz="2000" dirty="0"/>
                  <a:t>sec</a:t>
                </a:r>
                <a:r>
                  <a:rPr lang="el-GR" sz="2000" dirty="0"/>
                  <a:t>] </a:t>
                </a:r>
                <a:r>
                  <a:rPr lang="el-GR" sz="2000" dirty="0"/>
                  <a:t>: </a:t>
                </a:r>
                <a:r>
                  <a:rPr lang="el-GR" sz="2000" dirty="0"/>
                  <a:t>η </a:t>
                </a:r>
                <a:r>
                  <a:rPr lang="el-GR" sz="2000" b="1" dirty="0"/>
                  <a:t>αντίστροφη χρονική σταθερά </a:t>
                </a:r>
                <a:r>
                  <a:rPr lang="el-GR" sz="2000" dirty="0"/>
                  <a:t>του </a:t>
                </a:r>
                <a:r>
                  <a:rPr lang="el-GR" sz="2000" dirty="0" err="1"/>
                  <a:t>επενεργητή</a:t>
                </a:r>
                <a:r>
                  <a:rPr lang="el-GR" sz="2000" dirty="0"/>
                  <a:t>.</a:t>
                </a:r>
                <a:endParaRPr lang="el-GR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08" y="4508640"/>
                <a:ext cx="11527029" cy="2160720"/>
              </a:xfrm>
              <a:prstGeom prst="rect">
                <a:avLst/>
              </a:prstGeom>
              <a:blipFill rotWithShape="0">
                <a:blip r:embed="rId3"/>
                <a:stretch>
                  <a:fillRect l="-529" t="-845" r="-370" b="-338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8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5689600" cy="647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Pitch </a:t>
            </a:r>
            <a:r>
              <a:rPr lang="en-US" b="1" dirty="0" smtClean="0"/>
              <a:t>Dampers</a:t>
            </a:r>
            <a:endParaRPr lang="el-G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3" y="981076"/>
                <a:ext cx="5689600" cy="56880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l-GR" dirty="0" smtClean="0"/>
                  <a:t>Δύο μορφές υλοποίησης του συστήματος:</a:t>
                </a:r>
              </a:p>
              <a:p>
                <a:pPr marL="400050" lvl="1" indent="0">
                  <a:lnSpc>
                    <a:spcPct val="100000"/>
                  </a:lnSpc>
                  <a:buNone/>
                </a:pPr>
                <a:r>
                  <a:rPr lang="el-GR" sz="2800" dirty="0" smtClean="0"/>
                  <a:t>(</a:t>
                </a:r>
                <a:r>
                  <a:rPr lang="en-US" sz="2800" dirty="0" smtClean="0"/>
                  <a:t>a</a:t>
                </a:r>
                <a:r>
                  <a:rPr lang="el-GR" sz="2800" dirty="0" smtClean="0"/>
                  <a:t>) Σειριακή σύνδεση </a:t>
                </a:r>
              </a:p>
              <a:p>
                <a:pPr marL="400050" lvl="1" indent="0">
                  <a:lnSpc>
                    <a:spcPct val="100000"/>
                  </a:lnSpc>
                  <a:buNone/>
                </a:pPr>
                <a:r>
                  <a:rPr lang="el-GR" sz="2800" dirty="0" smtClean="0"/>
                  <a:t>(</a:t>
                </a:r>
                <a:r>
                  <a:rPr lang="en-US" sz="2800" dirty="0" smtClean="0"/>
                  <a:t>b</a:t>
                </a:r>
                <a:r>
                  <a:rPr lang="el-GR" sz="2800" dirty="0" smtClean="0"/>
                  <a:t>) Κατευθυντής στην ανάδραση</a:t>
                </a:r>
                <a:endParaRPr lang="en-GB" sz="2800" dirty="0" smtClean="0"/>
              </a:p>
              <a:p>
                <a:pPr>
                  <a:lnSpc>
                    <a:spcPct val="100000"/>
                  </a:lnSpc>
                </a:pPr>
                <a:r>
                  <a:rPr lang="el-GR" dirty="0" smtClean="0"/>
                  <a:t>Περαιτέρω </a:t>
                </a:r>
                <a:r>
                  <a:rPr lang="el-GR" dirty="0"/>
                  <a:t>αύξηση </a:t>
                </a:r>
                <a:r>
                  <a:rPr lang="el-GR" dirty="0" smtClean="0"/>
                  <a:t>απόσβεσης μικρής </a:t>
                </a:r>
                <a:r>
                  <a:rPr lang="el-GR" dirty="0"/>
                  <a:t>περιόδου ζ</a:t>
                </a:r>
                <a:r>
                  <a:rPr lang="en-US" baseline="-25000" dirty="0" smtClean="0"/>
                  <a:t>s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l-GR" b="1" dirty="0" smtClean="0"/>
                  <a:t>Α</a:t>
                </a:r>
                <a:r>
                  <a:rPr lang="el-GR" b="1" dirty="0" smtClean="0"/>
                  <a:t>ντισταθμιστές προπορευόμενης /υπολειπόμενης </a:t>
                </a:r>
                <a:r>
                  <a:rPr lang="el-GR" b="1" dirty="0" smtClean="0"/>
                  <a:t>φάσης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l-GR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cont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l-GR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sT</m:t>
                                    </m:r>
                                  </m:e>
                                  <m:sub>
                                    <m: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sT</m:t>
                                    </m:r>
                                  </m:e>
                                  <m:sub>
                                    <m:r>
                                      <a:rPr lang="el-G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l-GR" sz="24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3" y="981076"/>
                <a:ext cx="5689600" cy="5688012"/>
              </a:xfrm>
              <a:blipFill rotWithShape="0">
                <a:blip r:embed="rId2"/>
                <a:stretch>
                  <a:fillRect l="-2251" t="-1179" r="-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443015"/>
            <a:ext cx="5689030" cy="4228862"/>
          </a:xfrm>
          <a:solidFill>
            <a:schemeClr val="bg1"/>
          </a:solidFill>
        </p:spPr>
      </p:pic>
      <p:sp>
        <p:nvSpPr>
          <p:cNvPr id="3" name="Rectangle 2"/>
          <p:cNvSpPr/>
          <p:nvPr/>
        </p:nvSpPr>
        <p:spPr>
          <a:xfrm>
            <a:off x="6168008" y="196246"/>
            <a:ext cx="56890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</a:t>
            </a:r>
            <a:r>
              <a:rPr lang="el-GR" sz="2800" dirty="0" smtClean="0"/>
              <a:t> </a:t>
            </a:r>
            <a:r>
              <a:rPr lang="el-GR" sz="2800" dirty="0"/>
              <a:t>απόσβεση μικρής περιόδου </a:t>
            </a:r>
            <a:r>
              <a:rPr lang="el-GR" sz="2800" b="1" dirty="0"/>
              <a:t>ζ</a:t>
            </a:r>
            <a:r>
              <a:rPr lang="en-US" sz="2800" b="1" baseline="-25000" dirty="0"/>
              <a:t>s</a:t>
            </a:r>
            <a:r>
              <a:rPr lang="el-GR" sz="2800" b="1" dirty="0"/>
              <a:t>, αυξάνεται</a:t>
            </a:r>
            <a:r>
              <a:rPr lang="el-GR" sz="2800" dirty="0"/>
              <a:t>, </a:t>
            </a:r>
            <a:r>
              <a:rPr lang="el-GR" sz="2800" dirty="0" smtClean="0"/>
              <a:t>όμως </a:t>
            </a:r>
            <a:r>
              <a:rPr lang="el-GR" sz="2800" b="1" dirty="0" smtClean="0"/>
              <a:t>μειώνεται </a:t>
            </a:r>
            <a:r>
              <a:rPr lang="el-GR" sz="2800" b="1" dirty="0"/>
              <a:t>η φυσική συχνότητα χωρίς απόσβεση ω</a:t>
            </a:r>
            <a:r>
              <a:rPr lang="en-US" sz="2800" b="1" baseline="-25000" dirty="0"/>
              <a:t>s</a:t>
            </a:r>
            <a:r>
              <a:rPr lang="el-GR" sz="2800" dirty="0"/>
              <a:t>, ιδιαίτερα όταν το γυροσκόπιο εισάγει έντονο θόρυβο.</a:t>
            </a:r>
            <a:endParaRPr lang="el-GR" sz="2800" i="1" dirty="0"/>
          </a:p>
        </p:txBody>
      </p:sp>
    </p:spTree>
    <p:extLst>
      <p:ext uri="{BB962C8B-B14F-4D97-AF65-F5344CB8AC3E}">
        <p14:creationId xmlns:p14="http://schemas.microsoft.com/office/powerpoint/2010/main" val="1143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2"/>
            <a:ext cx="5689600" cy="1007839"/>
          </a:xfrm>
        </p:spPr>
        <p:txBody>
          <a:bodyPr>
            <a:normAutofit fontScale="90000"/>
          </a:bodyPr>
          <a:lstStyle/>
          <a:p>
            <a:r>
              <a:rPr lang="el-GR" sz="3600" b="1" dirty="0" smtClean="0"/>
              <a:t>Συστήματα </a:t>
            </a:r>
            <a:r>
              <a:rPr lang="el-GR" sz="3600" b="1" dirty="0"/>
              <a:t>επαύξησης της στατικής ευστάθειας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4" y="1412775"/>
                <a:ext cx="5689599" cy="525688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l-GR" b="1" dirty="0" smtClean="0"/>
                  <a:t>Ευρύ στατικό περιθώριο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l-GR" b="1" dirty="0" smtClean="0"/>
                  <a:t>Βελτιωμένη δυναμική συμπεριφορά</a:t>
                </a:r>
                <a:r>
                  <a:rPr lang="el-GR" dirty="0" smtClean="0"/>
                  <a:t> </a:t>
                </a:r>
                <a:r>
                  <a:rPr lang="el-GR" dirty="0"/>
                  <a:t>του αεροσκάφους κατά τους </a:t>
                </a:r>
                <a:r>
                  <a:rPr lang="el-GR" dirty="0" smtClean="0"/>
                  <a:t>ελιγμούς, </a:t>
                </a:r>
                <a:r>
                  <a:rPr lang="el-GR" dirty="0"/>
                  <a:t>λόγω της μεταβολής του φορτίου που δέχεται το ουραίο πτερύγιο κατά τη μετακίνηση της θέσης του κέντρου βάρους.</a:t>
                </a:r>
              </a:p>
              <a:p>
                <a:pPr>
                  <a:lnSpc>
                    <a:spcPct val="130000"/>
                  </a:lnSpc>
                </a:pPr>
                <a:r>
                  <a:rPr lang="en-GB" b="1" dirty="0"/>
                  <a:t>M</a:t>
                </a:r>
                <a:r>
                  <a:rPr lang="el-GR" b="1" dirty="0" err="1" smtClean="0"/>
                  <a:t>ειωμένα</a:t>
                </a:r>
                <a:r>
                  <a:rPr lang="el-GR" b="1" dirty="0" smtClean="0"/>
                  <a:t> </a:t>
                </a:r>
                <a:r>
                  <a:rPr lang="el-GR" b="1" dirty="0"/>
                  <a:t>στατικά περιθώρια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dirty="0"/>
                  <a:t> </a:t>
                </a:r>
                <a:r>
                  <a:rPr lang="en-GB" dirty="0" smtClean="0"/>
                  <a:t>K</a:t>
                </a:r>
                <a:r>
                  <a:rPr lang="el-GR" dirty="0" smtClean="0"/>
                  <a:t>αλύτερη </a:t>
                </a:r>
                <a:r>
                  <a:rPr lang="el-GR" dirty="0"/>
                  <a:t>εκμετάλλευση των ανωστικών δυνάμεων και η αντίσταση μειώνεται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b="1" dirty="0" smtClean="0"/>
                  <a:t>E</a:t>
                </a:r>
                <a:r>
                  <a:rPr lang="el-GR" b="1" dirty="0" smtClean="0"/>
                  <a:t>υχέρεια </a:t>
                </a:r>
                <a:r>
                  <a:rPr lang="el-GR" b="1" dirty="0"/>
                  <a:t>ελιγμών</a:t>
                </a:r>
                <a:r>
                  <a:rPr lang="el-GR" dirty="0"/>
                  <a:t>, </a:t>
                </a:r>
                <a:r>
                  <a:rPr lang="el-GR" b="1" dirty="0"/>
                  <a:t>μικρότερες επιφάνειες ελέγχου </a:t>
                </a:r>
                <a:r>
                  <a:rPr lang="el-GR" dirty="0"/>
                  <a:t>άρα </a:t>
                </a:r>
                <a:r>
                  <a:rPr lang="el-GR" b="1" dirty="0" smtClean="0"/>
                  <a:t>μικρότερο </a:t>
                </a:r>
                <a:r>
                  <a:rPr lang="el-GR" b="1" dirty="0"/>
                  <a:t>βάρος </a:t>
                </a:r>
                <a:r>
                  <a:rPr lang="el-GR" dirty="0"/>
                  <a:t>αεροσκάφους και βελτιωμένη κατανάλωση καυσίμου</a:t>
                </a:r>
                <a:r>
                  <a:rPr lang="el-GR" dirty="0" smtClean="0"/>
                  <a:t>.</a:t>
                </a:r>
                <a:endParaRPr lang="el-GR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4" y="1412775"/>
                <a:ext cx="5689599" cy="5256887"/>
              </a:xfrm>
              <a:blipFill rotWithShape="0">
                <a:blip r:embed="rId2"/>
                <a:stretch>
                  <a:fillRect l="-1501" r="-24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9" y="188913"/>
            <a:ext cx="5689600" cy="188433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167439" y="2204864"/>
                <a:ext cx="5689600" cy="4189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K</a:t>
                </a:r>
                <a:r>
                  <a:rPr lang="el-GR" sz="2400" b="1" dirty="0" err="1"/>
                  <a:t>έντρο</a:t>
                </a:r>
                <a:r>
                  <a:rPr lang="el-GR" sz="2400" b="1" dirty="0"/>
                  <a:t> </a:t>
                </a:r>
                <a:r>
                  <a:rPr lang="el-GR" sz="2400" b="1" dirty="0"/>
                  <a:t>βάρους κινείται προς τα </a:t>
                </a:r>
                <a:r>
                  <a:rPr lang="el-GR" sz="2400" b="1" dirty="0"/>
                  <a:t>πίσω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400" dirty="0"/>
                  <a:t> Μείωση διαμήκους στατικής ευστάθειας μέχρι </a:t>
                </a:r>
                <a:r>
                  <a:rPr lang="el-GR" sz="2400" dirty="0"/>
                  <a:t>το αεροσκάφος να γίνει </a:t>
                </a:r>
                <a:r>
                  <a:rPr lang="el-GR" sz="2400" dirty="0"/>
                  <a:t>ασταθές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sz="2400" dirty="0"/>
                  <a:t> </a:t>
                </a:r>
                <a:r>
                  <a:rPr lang="el-GR" sz="2400" dirty="0"/>
                  <a:t>Μικρή </a:t>
                </a:r>
                <a:r>
                  <a:rPr lang="el-GR" sz="2400" dirty="0" err="1"/>
                  <a:t>περιόδος</a:t>
                </a:r>
                <a:r>
                  <a:rPr lang="el-GR" sz="2400" dirty="0"/>
                  <a:t> </a:t>
                </a:r>
                <a:r>
                  <a:rPr lang="el-GR" sz="2400" dirty="0"/>
                  <a:t>παύει να είναι ταλαντωτική και παραμένει μια μόνιμη τιμή πρόνευσης (</a:t>
                </a:r>
                <a:r>
                  <a:rPr lang="en-US" sz="2400" dirty="0"/>
                  <a:t>pitch up</a:t>
                </a:r>
                <a:r>
                  <a:rPr lang="el-GR" sz="2400" dirty="0"/>
                  <a:t>).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b>
                      </m:sSub>
                      <m:r>
                        <a:rPr lang="el-GR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cg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l-GR" sz="2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ac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l-GR" sz="2400" dirty="0"/>
                  <a:t>Α</a:t>
                </a:r>
                <a:r>
                  <a:rPr lang="el-GR" sz="2400" dirty="0"/>
                  <a:t>παιτείται </a:t>
                </a:r>
                <a:r>
                  <a:rPr lang="el-GR" sz="2400" dirty="0"/>
                  <a:t>ένα πιο πολύπλοκο σύστημα επαύξησης της </a:t>
                </a:r>
                <a:r>
                  <a:rPr lang="el-GR" sz="2400" dirty="0" smtClean="0"/>
                  <a:t>ευστάθειας: </a:t>
                </a:r>
                <a:r>
                  <a:rPr lang="el-GR" sz="2400" b="1" dirty="0"/>
                  <a:t>Σ</a:t>
                </a:r>
                <a:r>
                  <a:rPr lang="el-GR" sz="2400" b="1" dirty="0" smtClean="0"/>
                  <a:t>ύστημα </a:t>
                </a:r>
                <a:r>
                  <a:rPr lang="el-GR" sz="2400" b="1" dirty="0"/>
                  <a:t>ελέγχου προσανατολισμού της πρόνευσης (</a:t>
                </a:r>
                <a:r>
                  <a:rPr lang="en-US" sz="2400" b="1" dirty="0"/>
                  <a:t>pitch orientation control system</a:t>
                </a:r>
                <a:r>
                  <a:rPr lang="el-GR" sz="2400" b="1" dirty="0"/>
                  <a:t>)</a:t>
                </a:r>
                <a:r>
                  <a:rPr lang="el-GR" sz="2400" dirty="0"/>
                  <a:t>.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9" y="2204864"/>
                <a:ext cx="5689600" cy="4189865"/>
              </a:xfrm>
              <a:prstGeom prst="rect">
                <a:avLst/>
              </a:prstGeom>
              <a:blipFill rotWithShape="0">
                <a:blip r:embed="rId4"/>
                <a:stretch>
                  <a:fillRect l="-1501" t="-1164" r="-107" b="-247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1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93638"/>
            <a:ext cx="5689600" cy="787437"/>
          </a:xfrm>
        </p:spPr>
        <p:txBody>
          <a:bodyPr>
            <a:normAutofit/>
          </a:bodyPr>
          <a:lstStyle/>
          <a:p>
            <a:r>
              <a:rPr lang="el-GR" sz="3600" b="1" dirty="0"/>
              <a:t>Συστήματα μικτής </a:t>
            </a:r>
            <a:r>
              <a:rPr lang="el-GR" sz="3600" b="1" dirty="0" smtClean="0"/>
              <a:t>ανάδρασης</a:t>
            </a:r>
            <a:endParaRPr lang="el-GR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4962" y="1340768"/>
                <a:ext cx="5689601" cy="532831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l-GR" dirty="0" smtClean="0"/>
                  <a:t>Για ακόμα </a:t>
                </a:r>
                <a:r>
                  <a:rPr lang="el-GR" b="1" dirty="0"/>
                  <a:t>καλύτερο έλεγχο </a:t>
                </a:r>
                <a:r>
                  <a:rPr lang="el-GR" dirty="0"/>
                  <a:t>και </a:t>
                </a:r>
                <a:r>
                  <a:rPr lang="el-GR" b="1" dirty="0"/>
                  <a:t>βελτιωμένα χαρακτηριστικά ευκολίας </a:t>
                </a:r>
                <a:r>
                  <a:rPr lang="el-GR" b="1" dirty="0" smtClean="0"/>
                  <a:t>χειρισμού</a:t>
                </a:r>
                <a:r>
                  <a:rPr lang="el-GR" dirty="0" smtClean="0"/>
                  <a:t>: </a:t>
                </a:r>
              </a:p>
              <a:p>
                <a:pPr marL="457189" lvl="1" indent="0">
                  <a:lnSpc>
                    <a:spcPct val="130000"/>
                  </a:lnSpc>
                  <a:buNone/>
                </a:pPr>
                <a:r>
                  <a:rPr lang="el-GR" sz="2800" dirty="0" smtClean="0"/>
                  <a:t>Συστήματα</a:t>
                </a:r>
                <a:r>
                  <a:rPr lang="el-GR" sz="2800" dirty="0"/>
                  <a:t>, με </a:t>
                </a:r>
                <a:r>
                  <a:rPr lang="el-GR" sz="2800" b="1" dirty="0"/>
                  <a:t>περισσότερες από μια μεταβλητές ανάδρασης</a:t>
                </a:r>
                <a:r>
                  <a:rPr lang="el-GR" sz="2800" dirty="0" smtClean="0"/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l-GR" dirty="0" smtClean="0"/>
                  <a:t>Στην </a:t>
                </a:r>
                <a:r>
                  <a:rPr lang="el-GR" dirty="0"/>
                  <a:t>κλασσικότερη περίπτωση </a:t>
                </a:r>
                <a:r>
                  <a:rPr lang="el-GR" dirty="0" smtClean="0"/>
                  <a:t>του σχήματος, ο </a:t>
                </a:r>
                <a:r>
                  <a:rPr lang="el-GR" b="1" dirty="0"/>
                  <a:t>νόμος ελέγχου </a:t>
                </a:r>
                <a:r>
                  <a:rPr lang="el-GR" dirty="0"/>
                  <a:t>ως προς το πηδάλιο </a:t>
                </a:r>
                <a:r>
                  <a:rPr lang="el-GR" dirty="0" smtClean="0"/>
                  <a:t>ανόδου-καθόδου</a:t>
                </a:r>
                <a:r>
                  <a:rPr lang="el-GR" dirty="0"/>
                  <a:t>, είναι της μορφής</a:t>
                </a:r>
                <a:r>
                  <a:rPr lang="el-GR" dirty="0" smtClean="0"/>
                  <a:t>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l-G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l-G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cg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l-GR" dirty="0"/>
              </a:p>
              <a:p>
                <a:pPr>
                  <a:lnSpc>
                    <a:spcPct val="130000"/>
                  </a:lnSpc>
                </a:pPr>
                <a:r>
                  <a:rPr lang="el-GR" dirty="0" smtClean="0"/>
                  <a:t>Πολύ σημαντική </a:t>
                </a:r>
                <a:r>
                  <a:rPr lang="el-GR" dirty="0" smtClean="0"/>
                  <a:t>η θέση </a:t>
                </a:r>
                <a:r>
                  <a:rPr lang="el-GR" dirty="0"/>
                  <a:t>που </a:t>
                </a:r>
                <a:r>
                  <a:rPr lang="el-GR" dirty="0" smtClean="0"/>
                  <a:t>τοποθετείται το επιταχυνσιόμετρο.</a:t>
                </a:r>
              </a:p>
              <a:p>
                <a:pPr>
                  <a:lnSpc>
                    <a:spcPct val="130000"/>
                  </a:lnSpc>
                </a:pPr>
                <a:r>
                  <a:rPr lang="el-GR" dirty="0"/>
                  <a:t>Π</a:t>
                </a:r>
                <a:r>
                  <a:rPr lang="el-GR" dirty="0" smtClean="0"/>
                  <a:t>ιο </a:t>
                </a:r>
                <a:r>
                  <a:rPr lang="el-GR" dirty="0"/>
                  <a:t>στιβαρό </a:t>
                </a:r>
                <a:r>
                  <a:rPr lang="el-GR" dirty="0" smtClean="0"/>
                  <a:t>σύστημα (</a:t>
                </a:r>
                <a:r>
                  <a:rPr lang="el-GR" dirty="0" smtClean="0"/>
                  <a:t>μεγαλύτερος ζ</a:t>
                </a:r>
                <a:r>
                  <a:rPr lang="en-US" baseline="-25000" dirty="0" smtClean="0"/>
                  <a:t>s</a:t>
                </a:r>
                <a:r>
                  <a:rPr lang="el-GR" dirty="0" smtClean="0"/>
                  <a:t> ), όμως </a:t>
                </a:r>
                <a:r>
                  <a:rPr lang="el-GR" b="1" dirty="0"/>
                  <a:t>παράλληλα αυξάνεται η φυσική συχνότητα ω</a:t>
                </a:r>
                <a:r>
                  <a:rPr lang="en-US" b="1" baseline="-25000" dirty="0"/>
                  <a:t>s</a:t>
                </a:r>
                <a:r>
                  <a:rPr lang="el-GR" dirty="0"/>
                  <a:t>. </a:t>
                </a:r>
                <a:endParaRPr lang="el-GR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2" y="1340768"/>
                <a:ext cx="5689601" cy="5328319"/>
              </a:xfrm>
              <a:blipFill rotWithShape="0">
                <a:blip r:embed="rId2"/>
                <a:stretch>
                  <a:fillRect l="-1393" t="-45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50" y="193637"/>
            <a:ext cx="5686587" cy="21758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6170450" y="2492896"/>
            <a:ext cx="5686587" cy="4174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l-GR" sz="2200" b="1" dirty="0"/>
              <a:t>Βασικότερη επιδίωξη</a:t>
            </a:r>
            <a:r>
              <a:rPr lang="el-GR" sz="2200" dirty="0"/>
              <a:t>, η διατήρηση </a:t>
            </a:r>
            <a:r>
              <a:rPr lang="el-GR" sz="2200" b="1" dirty="0"/>
              <a:t>σταθερών χαρακτηριστικών ευκολίας χειρισμού </a:t>
            </a:r>
            <a:r>
              <a:rPr lang="el-GR" sz="2200" dirty="0"/>
              <a:t>σε όλο το εύρος του φακέλου πτήσης που εξαρτάται από τον λόγο </a:t>
            </a:r>
            <a:r>
              <a:rPr lang="el-GR" sz="2200" b="1" dirty="0"/>
              <a:t>Κ</a:t>
            </a:r>
            <a:r>
              <a:rPr lang="en-US" sz="2200" b="1" baseline="-25000" dirty="0"/>
              <a:t>q</a:t>
            </a:r>
            <a:r>
              <a:rPr lang="el-GR" sz="2200" b="1" dirty="0"/>
              <a:t>/</a:t>
            </a:r>
            <a:r>
              <a:rPr lang="en-US" sz="2200" b="1" dirty="0" err="1"/>
              <a:t>K</a:t>
            </a:r>
            <a:r>
              <a:rPr lang="en-US" sz="2200" b="1" baseline="-25000" dirty="0" err="1"/>
              <a:t>az</a:t>
            </a:r>
            <a:r>
              <a:rPr lang="el-GR" sz="2200" dirty="0"/>
              <a:t>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l-GR" sz="2200" dirty="0"/>
              <a:t>Σε </a:t>
            </a:r>
            <a:r>
              <a:rPr lang="el-GR" sz="2200" b="1" dirty="0"/>
              <a:t>χαμηλές δυναμικές πιέσεις </a:t>
            </a:r>
            <a:r>
              <a:rPr lang="en-US" sz="2200" dirty="0"/>
              <a:t>Q</a:t>
            </a:r>
            <a:r>
              <a:rPr lang="el-GR" sz="2200" dirty="0"/>
              <a:t>=1/2ρ</a:t>
            </a:r>
            <a:r>
              <a:rPr lang="en-US" sz="2200" dirty="0" err="1"/>
              <a:t>U</a:t>
            </a:r>
            <a:r>
              <a:rPr lang="en-US" sz="2200" baseline="-25000" dirty="0" err="1"/>
              <a:t>e</a:t>
            </a:r>
            <a:r>
              <a:rPr lang="el-GR" sz="2200" baseline="30000" dirty="0"/>
              <a:t>2</a:t>
            </a:r>
            <a:r>
              <a:rPr lang="el-GR" sz="2200" dirty="0"/>
              <a:t>, ο </a:t>
            </a:r>
            <a:r>
              <a:rPr lang="el-GR" sz="2200" b="1" dirty="0"/>
              <a:t>Κ</a:t>
            </a:r>
            <a:r>
              <a:rPr lang="en-US" sz="2200" b="1" baseline="-25000" dirty="0"/>
              <a:t>q</a:t>
            </a:r>
            <a:r>
              <a:rPr lang="el-GR" sz="2200" b="1" dirty="0"/>
              <a:t>/</a:t>
            </a:r>
            <a:r>
              <a:rPr lang="en-US" sz="2200" b="1" dirty="0" err="1"/>
              <a:t>K</a:t>
            </a:r>
            <a:r>
              <a:rPr lang="en-US" sz="2200" b="1" baseline="-25000" dirty="0" err="1"/>
              <a:t>az</a:t>
            </a:r>
            <a:r>
              <a:rPr lang="en-US" sz="2200" b="1" baseline="-25000" dirty="0"/>
              <a:t> </a:t>
            </a:r>
            <a:r>
              <a:rPr lang="el-GR" sz="2200" b="1" dirty="0"/>
              <a:t>ρυθμίζεται σε μεγάλες τιμές</a:t>
            </a:r>
            <a:r>
              <a:rPr lang="el-GR" sz="2200" dirty="0"/>
              <a:t>, ώστε να συμπεριφέρεται ως ένας </a:t>
            </a:r>
            <a:r>
              <a:rPr lang="el-GR" sz="2200" b="1" dirty="0"/>
              <a:t>κλασσικός αποσβεστήρας πρόνευσης με ανάδραση του </a:t>
            </a:r>
            <a:r>
              <a:rPr lang="en-US" sz="2200" b="1" dirty="0"/>
              <a:t>q</a:t>
            </a:r>
            <a:r>
              <a:rPr lang="el-GR" sz="2200" dirty="0"/>
              <a:t>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l-GR" sz="2200" dirty="0"/>
              <a:t>Σε </a:t>
            </a:r>
            <a:r>
              <a:rPr lang="el-GR" sz="2200" b="1" dirty="0"/>
              <a:t>ψηλές δυναμικές πιέσεις </a:t>
            </a:r>
            <a:r>
              <a:rPr lang="el-GR" sz="2200" dirty="0"/>
              <a:t>ρυθμίζεται ώστε να συμπεριφέρεται περισσότερο ως ένα </a:t>
            </a:r>
            <a:r>
              <a:rPr lang="en-US" sz="2200" b="1" dirty="0"/>
              <a:t>SAS</a:t>
            </a:r>
            <a:r>
              <a:rPr lang="el-GR" sz="2200" b="1" dirty="0"/>
              <a:t> με ανάδραση της </a:t>
            </a:r>
            <a:r>
              <a:rPr lang="en-US" sz="2200" b="1" dirty="0" err="1"/>
              <a:t>a</a:t>
            </a:r>
            <a:r>
              <a:rPr lang="en-US" sz="2200" b="1" baseline="-25000" dirty="0" err="1"/>
              <a:t>z</a:t>
            </a:r>
            <a:r>
              <a:rPr lang="el-GR" sz="2200" b="1" dirty="0"/>
              <a:t> μόνο</a:t>
            </a:r>
            <a:r>
              <a:rPr lang="el-G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8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68" y="188914"/>
            <a:ext cx="11505270" cy="647700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ΣΥΝΟΨΗ</a:t>
            </a:r>
            <a:endParaRPr lang="el-G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4" y="981074"/>
            <a:ext cx="11522074" cy="5688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l-GR" b="1" dirty="0" smtClean="0"/>
              <a:t>ΣΥΣΤΗΜΑΤΑ ΕΛΕΓΧΟΥ ΠΤΗΣΗΣ</a:t>
            </a:r>
          </a:p>
          <a:p>
            <a:pPr marL="742950" lvl="1" indent="-342900"/>
            <a:r>
              <a:rPr lang="el-GR" i="1" dirty="0" smtClean="0"/>
              <a:t>Συστήματα επαύξησης ευστάθειας και αυτόματοι πιλότοι</a:t>
            </a:r>
          </a:p>
          <a:p>
            <a:pPr marL="742950" lvl="1" indent="-342900"/>
            <a:r>
              <a:rPr lang="el-GR" i="1" dirty="0" smtClean="0"/>
              <a:t>Ρόλος συστημάτων επαύξησης της ευστάθειας</a:t>
            </a:r>
          </a:p>
          <a:p>
            <a:pPr marL="457200" indent="-457200">
              <a:buFont typeface="+mj-lt"/>
              <a:buAutoNum type="arabicParenR"/>
            </a:pPr>
            <a:r>
              <a:rPr lang="el-GR" b="1" dirty="0" smtClean="0"/>
              <a:t>ΑΡΧΙΤΕΚΤΟΝΙΚΗ ΗΛΕΚΤΡΟΝΙΚΩΝ ΣΥΣΤΗΜΑΤΩΝ ΕΛΕΓΧΟΥ ΠΤΗΣΗΣ</a:t>
            </a:r>
          </a:p>
          <a:p>
            <a:pPr marL="457200" indent="-457200">
              <a:buFont typeface="+mj-lt"/>
              <a:buAutoNum type="arabicParenR"/>
            </a:pPr>
            <a:r>
              <a:rPr lang="el-GR" b="1" dirty="0" smtClean="0"/>
              <a:t>ΤΥΠΟΙ ΚΑΙ ΝΟΜΟΙ ΕΛΕΓΧΟΥ ΣΥΣΤΗΜΑΤΩΝ ΕΠΑΥΞΗΣΗΣ ΕΥΣΤΑΘΕΙΑΣ</a:t>
            </a:r>
          </a:p>
          <a:p>
            <a:pPr marL="857250" lvl="1" indent="-457200">
              <a:buFont typeface="+mj-lt"/>
              <a:buAutoNum type="alphaLcParenR"/>
            </a:pPr>
            <a:r>
              <a:rPr lang="el-GR" dirty="0" smtClean="0"/>
              <a:t>Αύξηση διαμήκους ευστάθειας και απόσβεσης πρόνευσης</a:t>
            </a:r>
          </a:p>
          <a:p>
            <a:pPr marL="1257300" lvl="2" indent="-457200">
              <a:buFont typeface="+mj-lt"/>
              <a:buAutoNum type="romanLcPeriod"/>
            </a:pPr>
            <a:r>
              <a:rPr lang="el-GR" i="1" dirty="0" smtClean="0"/>
              <a:t>Απόσβεση πρόνευσης (ΣΑΕ με ανάδραση του </a:t>
            </a:r>
            <a:r>
              <a:rPr lang="en-GB" i="1" dirty="0" smtClean="0"/>
              <a:t>q</a:t>
            </a:r>
            <a:r>
              <a:rPr lang="el-GR" i="1" dirty="0" smtClean="0"/>
              <a:t> – </a:t>
            </a:r>
            <a:r>
              <a:rPr lang="en-GB" i="1" dirty="0" smtClean="0"/>
              <a:t>Pitch Damper)</a:t>
            </a:r>
            <a:endParaRPr lang="el-GR" i="1" dirty="0" smtClean="0"/>
          </a:p>
          <a:p>
            <a:pPr marL="1257300" lvl="2" indent="-457200">
              <a:buFont typeface="+mj-lt"/>
              <a:buAutoNum type="romanLcPeriod"/>
            </a:pPr>
            <a:r>
              <a:rPr lang="el-GR" i="1" dirty="0" smtClean="0"/>
              <a:t>ΣΑΕ επαύξησης της στατικής ευστάθειας</a:t>
            </a:r>
          </a:p>
          <a:p>
            <a:pPr marL="1257300" lvl="2" indent="-457200">
              <a:buFont typeface="+mj-lt"/>
              <a:buAutoNum type="romanLcPeriod"/>
            </a:pPr>
            <a:r>
              <a:rPr lang="el-GR" i="1" dirty="0" smtClean="0"/>
              <a:t>ΣΑΕ μικτής ανάδρασης</a:t>
            </a:r>
          </a:p>
          <a:p>
            <a:pPr marL="857250" lvl="1" indent="-457200">
              <a:buFont typeface="+mj-lt"/>
              <a:buAutoNum type="alphaLcParenR"/>
            </a:pPr>
            <a:r>
              <a:rPr lang="el-GR" dirty="0" smtClean="0"/>
              <a:t>Αύξηση εγκάρσιας ευστάθειας και απόσβεσης</a:t>
            </a:r>
          </a:p>
          <a:p>
            <a:pPr marL="1257300" lvl="2" indent="-457200">
              <a:buFont typeface="+mj-lt"/>
              <a:buAutoNum type="romanLcPeriod"/>
            </a:pPr>
            <a:r>
              <a:rPr lang="el-GR" i="1" dirty="0" smtClean="0"/>
              <a:t>Απόσβεση Ολλανδικής Περιστροφής (ΣΑΕ με ανάδραση</a:t>
            </a:r>
            <a:r>
              <a:rPr lang="en-GB" i="1" dirty="0" smtClean="0"/>
              <a:t> </a:t>
            </a:r>
            <a:r>
              <a:rPr lang="el-GR" i="1" dirty="0" smtClean="0"/>
              <a:t>του </a:t>
            </a:r>
            <a:r>
              <a:rPr lang="en-GB" i="1" dirty="0" smtClean="0"/>
              <a:t>r – Yaw Damper</a:t>
            </a:r>
            <a:r>
              <a:rPr lang="el-GR" i="1" dirty="0" smtClean="0"/>
              <a:t>)</a:t>
            </a:r>
            <a:endParaRPr lang="en-GB" i="1" dirty="0" smtClean="0"/>
          </a:p>
          <a:p>
            <a:pPr marL="1257300" lvl="2" indent="-457200">
              <a:buFont typeface="+mj-lt"/>
              <a:buAutoNum type="romanLcPeriod"/>
            </a:pPr>
            <a:r>
              <a:rPr lang="el-GR" i="1" dirty="0" smtClean="0"/>
              <a:t>Απόσβεση περιστροφής</a:t>
            </a:r>
            <a:r>
              <a:rPr lang="en-GB" i="1" dirty="0" smtClean="0"/>
              <a:t> </a:t>
            </a:r>
            <a:r>
              <a:rPr lang="el-GR" i="1" dirty="0" smtClean="0"/>
              <a:t>(ΣΑΕ με ανάδραση</a:t>
            </a:r>
            <a:r>
              <a:rPr lang="en-GB" i="1" dirty="0" smtClean="0"/>
              <a:t> </a:t>
            </a:r>
            <a:r>
              <a:rPr lang="el-GR" i="1" dirty="0" smtClean="0"/>
              <a:t>του </a:t>
            </a:r>
            <a:r>
              <a:rPr lang="en-GB" i="1" dirty="0" smtClean="0"/>
              <a:t>p – Roll Damper</a:t>
            </a:r>
            <a:r>
              <a:rPr lang="el-GR" i="1" dirty="0" smtClean="0"/>
              <a:t>)</a:t>
            </a:r>
            <a:endParaRPr lang="el-GR" i="1" dirty="0"/>
          </a:p>
        </p:txBody>
      </p:sp>
    </p:spTree>
    <p:extLst>
      <p:ext uri="{BB962C8B-B14F-4D97-AF65-F5344CB8AC3E}">
        <p14:creationId xmlns:p14="http://schemas.microsoft.com/office/powerpoint/2010/main" val="375573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1"/>
          </a:xfrm>
        </p:spPr>
        <p:txBody>
          <a:bodyPr>
            <a:normAutofit/>
          </a:bodyPr>
          <a:lstStyle/>
          <a:p>
            <a:r>
              <a:rPr lang="el-GR" sz="3600" b="1" dirty="0"/>
              <a:t>Αύξηση εγκάρσιας ευστάθειας και απόσβεσης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3" y="981075"/>
                <a:ext cx="5689600" cy="568801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 smtClean="0"/>
                  <a:t>Στις </a:t>
                </a:r>
                <a:r>
                  <a:rPr lang="el-GR" b="1" dirty="0" smtClean="0"/>
                  <a:t>μορφές της εγκάρσιας-διεύθυνσης δυναμικής</a:t>
                </a:r>
                <a:r>
                  <a:rPr lang="el-GR" dirty="0" smtClean="0"/>
                  <a:t>, γενικά παρατηρείται: </a:t>
                </a:r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:r>
                  <a:rPr lang="el-GR" dirty="0"/>
                  <a:t>Κ</a:t>
                </a:r>
                <a:r>
                  <a:rPr lang="el-GR" dirty="0" smtClean="0"/>
                  <a:t>αλά </a:t>
                </a:r>
                <a:r>
                  <a:rPr lang="el-GR" dirty="0"/>
                  <a:t>αποσβενόμενη απόκριση του ρυθμού περιστροφής </a:t>
                </a:r>
                <a:r>
                  <a:rPr lang="en-US" dirty="0"/>
                  <a:t>p</a:t>
                </a:r>
                <a:r>
                  <a:rPr lang="el-GR" dirty="0"/>
                  <a:t>, </a:t>
                </a:r>
                <a:endParaRPr lang="el-GR" dirty="0" smtClean="0"/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:r>
                  <a:rPr lang="el-GR" dirty="0" smtClean="0"/>
                  <a:t>Μακροπρόθεσμη </a:t>
                </a:r>
                <a:r>
                  <a:rPr lang="el-GR" dirty="0"/>
                  <a:t>τάση το αεροσκάφος να διατηρείται είτε σε θέση με </a:t>
                </a:r>
                <a:r>
                  <a:rPr lang="el-GR" b="1" dirty="0"/>
                  <a:t>οριζόντιες πτέρυγες </a:t>
                </a:r>
                <a:r>
                  <a:rPr lang="el-GR" dirty="0"/>
                  <a:t>(</a:t>
                </a:r>
                <a:r>
                  <a:rPr lang="en-US" dirty="0"/>
                  <a:t>wings level</a:t>
                </a:r>
                <a:r>
                  <a:rPr lang="el-GR" dirty="0"/>
                  <a:t>) είτε σε </a:t>
                </a:r>
                <a:r>
                  <a:rPr lang="el-GR" b="1" dirty="0"/>
                  <a:t>αποκλίνουσα σπειροειδή </a:t>
                </a:r>
                <a:r>
                  <a:rPr lang="el-GR" dirty="0" smtClean="0"/>
                  <a:t>κίνηση. </a:t>
                </a:r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:r>
                  <a:rPr lang="el-GR" dirty="0" smtClean="0"/>
                  <a:t>Ευσταθής </a:t>
                </a:r>
                <a:r>
                  <a:rPr lang="el-GR" dirty="0"/>
                  <a:t>συμπεριφορά ως προς τη διεύθυνση («</a:t>
                </a:r>
                <a:r>
                  <a:rPr lang="el-GR" b="1" dirty="0"/>
                  <a:t>ανεμουριακή συμπεριφορά</a:t>
                </a:r>
                <a:r>
                  <a:rPr lang="el-GR" dirty="0"/>
                  <a:t>»).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/>
                  <a:t>Σ</a:t>
                </a:r>
                <a:r>
                  <a:rPr lang="el-GR" dirty="0" smtClean="0"/>
                  <a:t>ε αεροσκάφη </a:t>
                </a:r>
                <a:r>
                  <a:rPr lang="el-GR" dirty="0"/>
                  <a:t>όπου η επίδραση του φαινομένου της </a:t>
                </a:r>
                <a:r>
                  <a:rPr lang="el-GR" b="1" dirty="0"/>
                  <a:t>δίεδρης γωνίας </a:t>
                </a:r>
                <a:r>
                  <a:rPr lang="el-GR" dirty="0"/>
                  <a:t>είναι </a:t>
                </a:r>
                <a:r>
                  <a:rPr lang="el-GR" dirty="0" smtClean="0"/>
                  <a:t>μεγάλη: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n-GB" dirty="0"/>
                  <a:t>H</a:t>
                </a:r>
                <a:r>
                  <a:rPr lang="el-GR" dirty="0" smtClean="0"/>
                  <a:t> </a:t>
                </a:r>
                <a:r>
                  <a:rPr lang="el-GR" b="1" dirty="0"/>
                  <a:t>απόσβεση της </a:t>
                </a:r>
                <a:r>
                  <a:rPr lang="el-GR" b="1" dirty="0" smtClean="0"/>
                  <a:t>περιστροφής </a:t>
                </a:r>
                <a:r>
                  <a:rPr lang="el-GR" dirty="0"/>
                  <a:t>είναι </a:t>
                </a:r>
                <a:r>
                  <a:rPr lang="el-GR" b="1" dirty="0" smtClean="0"/>
                  <a:t>μικρή.</a:t>
                </a:r>
                <a:endParaRPr lang="el-GR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3" y="981075"/>
                <a:ext cx="5689600" cy="5688013"/>
              </a:xfrm>
              <a:blipFill rotWithShape="0">
                <a:blip r:embed="rId2"/>
                <a:stretch>
                  <a:fillRect l="-1715" t="-857" r="-25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67438" y="981075"/>
                <a:ext cx="5689600" cy="568801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dirty="0"/>
                  <a:t> </a:t>
                </a:r>
                <a:r>
                  <a:rPr lang="el-GR" b="1" dirty="0" smtClean="0"/>
                  <a:t>Υ</a:t>
                </a:r>
                <a:r>
                  <a:rPr lang="el-GR" b="1" dirty="0" smtClean="0"/>
                  <a:t>ποχώρηση </a:t>
                </a:r>
                <a:r>
                  <a:rPr lang="el-GR" b="1" dirty="0"/>
                  <a:t>της περιστροφής </a:t>
                </a:r>
                <a:r>
                  <a:rPr lang="el-GR" dirty="0"/>
                  <a:t>και </a:t>
                </a:r>
                <a:r>
                  <a:rPr lang="el-GR" b="1" dirty="0" smtClean="0"/>
                  <a:t>σπειροειδές</a:t>
                </a:r>
                <a:r>
                  <a:rPr lang="el-GR" dirty="0" smtClean="0"/>
                  <a:t> </a:t>
                </a:r>
                <a:r>
                  <a:rPr lang="el-GR" dirty="0"/>
                  <a:t>μπορεί να </a:t>
                </a:r>
                <a:r>
                  <a:rPr lang="el-GR" b="1" dirty="0"/>
                  <a:t>συγκλίνουν </a:t>
                </a:r>
                <a:r>
                  <a:rPr lang="el-GR" dirty="0"/>
                  <a:t>σε μια </a:t>
                </a:r>
                <a:r>
                  <a:rPr lang="el-GR" b="1" dirty="0"/>
                  <a:t>ενιαία </a:t>
                </a:r>
                <a:r>
                  <a:rPr lang="el-GR" b="1" dirty="0" err="1" smtClean="0"/>
                  <a:t>ιδιομορφή</a:t>
                </a:r>
                <a:r>
                  <a:rPr lang="el-GR" b="1" dirty="0" smtClean="0"/>
                  <a:t> </a:t>
                </a:r>
                <a:r>
                  <a:rPr lang="el-GR" dirty="0" smtClean="0"/>
                  <a:t>(</a:t>
                </a:r>
                <a:r>
                  <a:rPr lang="el-GR" b="1" dirty="0" smtClean="0"/>
                  <a:t>«</a:t>
                </a:r>
                <a:r>
                  <a:rPr lang="el-GR" b="1" dirty="0"/>
                  <a:t>εγκάρσιο </a:t>
                </a:r>
                <a:r>
                  <a:rPr lang="el-GR" b="1" dirty="0" err="1"/>
                  <a:t>φυγοειδές</a:t>
                </a:r>
                <a:r>
                  <a:rPr lang="el-GR" b="1" dirty="0" smtClean="0"/>
                  <a:t>»).</a:t>
                </a:r>
                <a:endParaRPr lang="el-GR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dirty="0" smtClean="0"/>
                  <a:t>Μικρή απόσβεση </a:t>
                </a:r>
                <a:r>
                  <a:rPr lang="el-GR" dirty="0"/>
                  <a:t>της Ολλανδικής </a:t>
                </a:r>
                <a:r>
                  <a:rPr lang="el-GR" dirty="0" smtClean="0"/>
                  <a:t>περιστροφής: </a:t>
                </a:r>
                <a:endParaRPr lang="el-GR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l-GR" dirty="0"/>
                  <a:t> </a:t>
                </a:r>
                <a:r>
                  <a:rPr lang="el-GR" dirty="0" smtClean="0"/>
                  <a:t>Δύσκολος </a:t>
                </a:r>
                <a:r>
                  <a:rPr lang="el-GR" dirty="0"/>
                  <a:t>χειρισμός </a:t>
                </a:r>
                <a:r>
                  <a:rPr lang="el-GR" dirty="0" smtClean="0"/>
                  <a:t>αεροσκάφους, </a:t>
                </a:r>
                <a:r>
                  <a:rPr lang="el-GR" dirty="0"/>
                  <a:t>ειδικά σε περιπτώσεις ελιγμών συντονισμένης περιστροφής χωρίς πλαγιολίσθηση.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l-GR" b="1" dirty="0"/>
                  <a:t>Οι τρεις βασικές μορφές συστημάτων επαύξησης της ευστάθειας:</a:t>
                </a:r>
              </a:p>
              <a:p>
                <a:pPr marL="514350" lvl="0" indent="-514350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l-GR" dirty="0"/>
                  <a:t>η απόσβεση της εκτροπής,</a:t>
                </a:r>
              </a:p>
              <a:p>
                <a:pPr marL="514350" lvl="0" indent="-514350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l-GR" dirty="0"/>
                  <a:t>η απόσβεση της περιστροφής,</a:t>
                </a:r>
              </a:p>
              <a:p>
                <a:pPr marL="514350" lvl="0" indent="-514350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l-GR" dirty="0"/>
                  <a:t>η απόσβεση της σπειροειδούς απόκλισης.</a:t>
                </a:r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67438" y="981075"/>
                <a:ext cx="5689600" cy="5688013"/>
              </a:xfrm>
              <a:blipFill rotWithShape="0">
                <a:blip r:embed="rId3"/>
                <a:stretch>
                  <a:fillRect l="-1715" t="-857" r="-235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8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txBody>
          <a:bodyPr>
            <a:normAutofit/>
          </a:bodyPr>
          <a:lstStyle/>
          <a:p>
            <a:r>
              <a:rPr lang="el-GR" sz="4000" b="1" dirty="0"/>
              <a:t>Απόσβεση Ολλανδικής Περιστροφής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2" y="981075"/>
            <a:ext cx="11522075" cy="56880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l-GR" dirty="0"/>
              <a:t>Η</a:t>
            </a:r>
            <a:r>
              <a:rPr lang="el-GR" dirty="0" smtClean="0"/>
              <a:t> </a:t>
            </a:r>
            <a:r>
              <a:rPr lang="el-GR" b="1" dirty="0"/>
              <a:t>μόνη ταλαντωτική </a:t>
            </a:r>
            <a:r>
              <a:rPr lang="el-GR" dirty="0"/>
              <a:t>μορφή </a:t>
            </a:r>
            <a:r>
              <a:rPr lang="el-GR" dirty="0" smtClean="0"/>
              <a:t>ευστάθειας της </a:t>
            </a:r>
            <a:r>
              <a:rPr lang="el-GR" b="1" dirty="0"/>
              <a:t>εγκάρσιας-διεύθυνσης δυναμικής</a:t>
            </a:r>
            <a:r>
              <a:rPr lang="el-GR" dirty="0"/>
              <a:t>, </a:t>
            </a:r>
            <a:r>
              <a:rPr lang="el-GR" dirty="0" smtClean="0"/>
              <a:t> </a:t>
            </a:r>
            <a:r>
              <a:rPr lang="el-GR" dirty="0"/>
              <a:t>είναι η </a:t>
            </a:r>
            <a:r>
              <a:rPr lang="el-GR" b="1" dirty="0"/>
              <a:t>ολλανδική </a:t>
            </a:r>
            <a:r>
              <a:rPr lang="el-GR" b="1" dirty="0" smtClean="0"/>
              <a:t>περιστροφή</a:t>
            </a:r>
            <a:r>
              <a:rPr lang="el-GR" dirty="0" smtClean="0"/>
              <a:t> (εγκάρσιο-διεύθυνσης </a:t>
            </a:r>
            <a:r>
              <a:rPr lang="el-GR" b="1" dirty="0"/>
              <a:t>ισοδύναμο της μορφής της μικρής περιόδου </a:t>
            </a:r>
            <a:r>
              <a:rPr lang="el-GR" dirty="0"/>
              <a:t>από τη διαμήκη </a:t>
            </a:r>
            <a:r>
              <a:rPr lang="el-GR" dirty="0" smtClean="0"/>
              <a:t>δυναμική). </a:t>
            </a:r>
            <a:endParaRPr lang="el-GR" dirty="0" smtClean="0"/>
          </a:p>
          <a:p>
            <a:pPr>
              <a:lnSpc>
                <a:spcPct val="150000"/>
              </a:lnSpc>
            </a:pPr>
            <a:r>
              <a:rPr lang="el-GR" dirty="0" smtClean="0"/>
              <a:t>Παρόμοιες</a:t>
            </a:r>
            <a:r>
              <a:rPr lang="el-GR" dirty="0" smtClean="0"/>
              <a:t> </a:t>
            </a:r>
            <a:r>
              <a:rPr lang="el-GR" dirty="0"/>
              <a:t>συχνότητες </a:t>
            </a:r>
            <a:r>
              <a:rPr lang="el-GR" dirty="0" smtClean="0"/>
              <a:t>με </a:t>
            </a:r>
            <a:r>
              <a:rPr lang="el-GR" dirty="0"/>
              <a:t>της μικρής περιόδου. </a:t>
            </a:r>
            <a:endParaRPr lang="el-GR" dirty="0" smtClean="0"/>
          </a:p>
          <a:p>
            <a:pPr>
              <a:lnSpc>
                <a:spcPct val="150000"/>
              </a:lnSpc>
            </a:pPr>
            <a:r>
              <a:rPr lang="el-GR" dirty="0" smtClean="0"/>
              <a:t>Επειδή </a:t>
            </a:r>
            <a:r>
              <a:rPr lang="el-GR" dirty="0"/>
              <a:t>όμως, το </a:t>
            </a:r>
            <a:r>
              <a:rPr lang="el-GR" b="1" dirty="0"/>
              <a:t>κάθετο ουραίο σταθερό πτερύγιο </a:t>
            </a:r>
            <a:r>
              <a:rPr lang="el-GR" dirty="0"/>
              <a:t>είναι </a:t>
            </a:r>
            <a:r>
              <a:rPr lang="el-GR" b="1" dirty="0"/>
              <a:t>λιγότερο αποτελεσματικό ως αποσβεστήρας</a:t>
            </a:r>
            <a:r>
              <a:rPr lang="el-GR" dirty="0"/>
              <a:t> σε σχέση με το </a:t>
            </a:r>
            <a:r>
              <a:rPr lang="el-GR" b="1" dirty="0"/>
              <a:t>οριζόντιο σταθερό</a:t>
            </a:r>
            <a:r>
              <a:rPr lang="el-GR" dirty="0"/>
              <a:t>, η </a:t>
            </a:r>
            <a:r>
              <a:rPr lang="el-GR" b="1" dirty="0"/>
              <a:t>απόσβεση </a:t>
            </a:r>
            <a:r>
              <a:rPr lang="el-GR" dirty="0"/>
              <a:t>της είναι </a:t>
            </a:r>
            <a:r>
              <a:rPr lang="el-GR" b="1" dirty="0"/>
              <a:t>συνήθως μη επαρκής</a:t>
            </a:r>
            <a:r>
              <a:rPr lang="el-G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41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3744813" cy="792161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Yaw Damper</a:t>
            </a:r>
            <a:endParaRPr lang="el-GR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2" y="2708920"/>
                <a:ext cx="11522075" cy="39601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l-GR" sz="2300" dirty="0"/>
                  <a:t>Ένα </a:t>
                </a:r>
                <a:r>
                  <a:rPr lang="el-GR" sz="2300" b="1" dirty="0" smtClean="0"/>
                  <a:t>σύστημα </a:t>
                </a:r>
                <a:r>
                  <a:rPr lang="el-GR" sz="2300" b="1" dirty="0"/>
                  <a:t>επαύξησης της ευστάθειας </a:t>
                </a:r>
                <a:r>
                  <a:rPr lang="el-GR" sz="2300" b="1" dirty="0" smtClean="0"/>
                  <a:t>της εκτροπής </a:t>
                </a:r>
                <a:r>
                  <a:rPr lang="el-GR" sz="2300" b="1" dirty="0"/>
                  <a:t>(</a:t>
                </a:r>
                <a:r>
                  <a:rPr lang="en-GB" sz="2300" b="1" dirty="0"/>
                  <a:t>yaw damper</a:t>
                </a:r>
                <a:r>
                  <a:rPr lang="el-GR" sz="2300" b="1" dirty="0"/>
                  <a:t>)</a:t>
                </a:r>
                <a:r>
                  <a:rPr lang="el-GR" sz="2300" dirty="0"/>
                  <a:t> πρέπει να ελέγχει την </a:t>
                </a:r>
                <a:r>
                  <a:rPr lang="el-GR" sz="2300" b="1" dirty="0"/>
                  <a:t>απόκριση του ρυθμού εκτροπής </a:t>
                </a:r>
                <a:r>
                  <a:rPr lang="el-GR" sz="2300" dirty="0"/>
                  <a:t>κατά την εφαρμογή μιας εισόδου στο </a:t>
                </a:r>
                <a:r>
                  <a:rPr lang="el-GR" sz="2300" b="1" dirty="0"/>
                  <a:t>πηδάλιο εκτροπής</a:t>
                </a:r>
                <a:r>
                  <a:rPr lang="el-GR" sz="2300" dirty="0"/>
                  <a:t> και να δίνει τη δυνατότητα </a:t>
                </a:r>
                <a:r>
                  <a:rPr lang="el-GR" sz="2300" b="1" dirty="0"/>
                  <a:t>αύξησης της απόσβεσης</a:t>
                </a:r>
                <a:r>
                  <a:rPr lang="el-GR" sz="2300" dirty="0"/>
                  <a:t> της</a:t>
                </a:r>
                <a:r>
                  <a:rPr lang="el-GR" sz="2300" dirty="0" smtClean="0"/>
                  <a:t>.</a:t>
                </a:r>
                <a:endParaRPr lang="en-GB" sz="2300" dirty="0" smtClean="0"/>
              </a:p>
              <a:p>
                <a:pPr>
                  <a:lnSpc>
                    <a:spcPct val="150000"/>
                  </a:lnSpc>
                </a:pPr>
                <a:r>
                  <a:rPr lang="el-GR" sz="2300" b="1" dirty="0" smtClean="0"/>
                  <a:t>ΣΜ εγκατάστασης</a:t>
                </a:r>
                <a:r>
                  <a:rPr lang="el-GR" sz="2300" dirty="0" smtClean="0"/>
                  <a:t> (</a:t>
                </a:r>
                <a:r>
                  <a:rPr lang="el-GR" sz="2300" dirty="0"/>
                  <a:t>το </a:t>
                </a:r>
                <a:r>
                  <a:rPr lang="el-GR" sz="2300" dirty="0" smtClean="0"/>
                  <a:t>προσεγγιστικό μοντέλο μειωμένης τάξης δεν παρέχει επαρκή </a:t>
                </a:r>
                <a:r>
                  <a:rPr lang="el-GR" sz="2300" dirty="0" smtClean="0"/>
                  <a:t>ακρίβεια):</a:t>
                </a:r>
                <a:endParaRPr lang="en-GB" sz="2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r</m:t>
                          </m:r>
                          <m:d>
                            <m:d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n-US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230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p>
                          </m:sSubSup>
                          <m:d>
                            <m:d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l-GR" sz="2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</m:sSub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  <m:sup>
                              <m:r>
                                <a:rPr lang="en-US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+1/</m:t>
                          </m:r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23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l-GR" sz="23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l-GR" sz="23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3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  <m:sup>
                              <m:r>
                                <a:rPr lang="en-US" sz="23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l-GR" sz="20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2" y="2708920"/>
                <a:ext cx="11522075" cy="3960168"/>
              </a:xfrm>
              <a:blipFill rotWithShape="0"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35" y="188914"/>
            <a:ext cx="7481602" cy="23785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362144" y="3374905"/>
            <a:ext cx="5657656" cy="1201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53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2"/>
            <a:ext cx="5112964" cy="983049"/>
          </a:xfrm>
        </p:spPr>
        <p:txBody>
          <a:bodyPr>
            <a:normAutofit/>
          </a:bodyPr>
          <a:lstStyle/>
          <a:p>
            <a:r>
              <a:rPr lang="el-GR" sz="3200" b="1" dirty="0"/>
              <a:t>Απόσβεση του ρυθμού </a:t>
            </a:r>
            <a:r>
              <a:rPr lang="el-GR" sz="3200" b="1" dirty="0" smtClean="0"/>
              <a:t>περιστροφής (</a:t>
            </a:r>
            <a:r>
              <a:rPr lang="en-GB" sz="3200" b="1" dirty="0" smtClean="0"/>
              <a:t>Roll Damper</a:t>
            </a:r>
            <a:r>
              <a:rPr lang="el-GR" sz="3200" b="1" dirty="0" smtClean="0"/>
              <a:t>)</a:t>
            </a:r>
            <a:endParaRPr lang="el-GR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67437" y="2348880"/>
                <a:ext cx="5683245" cy="4320208"/>
              </a:xfr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l-GR" dirty="0"/>
                  <a:t>Α</a:t>
                </a:r>
                <a:r>
                  <a:rPr lang="el-GR" dirty="0" smtClean="0"/>
                  <a:t>ποτελεί </a:t>
                </a:r>
                <a:r>
                  <a:rPr lang="el-GR" dirty="0"/>
                  <a:t>συνήθως ένα </a:t>
                </a:r>
                <a:r>
                  <a:rPr lang="el-GR" b="1" dirty="0"/>
                  <a:t>εσωτερικό βρόχο </a:t>
                </a:r>
                <a:r>
                  <a:rPr lang="el-GR" dirty="0"/>
                  <a:t>του</a:t>
                </a:r>
                <a:r>
                  <a:rPr lang="el-GR" b="1" dirty="0"/>
                  <a:t> αυτομάτου πιλότου </a:t>
                </a:r>
                <a:r>
                  <a:rPr lang="el-GR" dirty="0"/>
                  <a:t>της</a:t>
                </a:r>
                <a:r>
                  <a:rPr lang="el-GR" b="1" dirty="0"/>
                  <a:t> γωνίας πορείας </a:t>
                </a:r>
                <a:r>
                  <a:rPr lang="el-GR" b="1" dirty="0" smtClean="0"/>
                  <a:t>ψ.</a:t>
                </a:r>
                <a:endParaRPr lang="el-GR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l-GR" b="1" u="sng" dirty="0" smtClean="0"/>
                  <a:t>Δ</a:t>
                </a:r>
                <a:r>
                  <a:rPr lang="el-GR" b="1" u="sng" dirty="0" smtClean="0"/>
                  <a:t>υναμική αεροσκάφους: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l-GR" dirty="0"/>
                  <a:t>Π</a:t>
                </a:r>
                <a:r>
                  <a:rPr lang="el-GR" dirty="0" smtClean="0"/>
                  <a:t>αρίσταται </a:t>
                </a:r>
                <a:r>
                  <a:rPr lang="el-GR" dirty="0"/>
                  <a:t>από την </a:t>
                </a:r>
                <a:r>
                  <a:rPr lang="el-GR" b="1" dirty="0"/>
                  <a:t>προσέγγιση της υποχώρησης της περιστροφής</a:t>
                </a:r>
                <a:r>
                  <a:rPr lang="el-GR" dirty="0"/>
                  <a:t>, </a:t>
                </a:r>
                <a:r>
                  <a:rPr lang="el-GR" dirty="0" smtClean="0"/>
                  <a:t>παρέχοντας </a:t>
                </a:r>
                <a:r>
                  <a:rPr lang="el-GR" dirty="0"/>
                  <a:t>μια πρώτη εικόνα της δυναμικής και της επίδρασης του </a:t>
                </a:r>
                <a:r>
                  <a:rPr lang="el-GR" dirty="0" smtClean="0"/>
                  <a:t>ελέγχου.</a:t>
                </a:r>
                <a:endParaRPr lang="el-GR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7437" y="2348880"/>
                <a:ext cx="5683245" cy="4320208"/>
              </a:xfrm>
              <a:blipFill rotWithShape="0">
                <a:blip r:embed="rId2"/>
                <a:stretch>
                  <a:fillRect l="-1717" t="-112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06" y="188913"/>
            <a:ext cx="6277532" cy="19921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347796" y="1407952"/>
            <a:ext cx="5231709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l-GR" sz="2600" u="sng" dirty="0" smtClean="0"/>
              <a:t>Χρησιμότητα </a:t>
            </a:r>
            <a:r>
              <a:rPr lang="en-US" sz="2600" u="sng" dirty="0" smtClean="0"/>
              <a:t>Roll Damper:</a:t>
            </a:r>
            <a:r>
              <a:rPr lang="el-GR" sz="2600" u="sng" dirty="0" smtClean="0"/>
              <a:t> </a:t>
            </a:r>
            <a:endParaRPr lang="en-GB" sz="2600" u="sng" dirty="0" smtClean="0"/>
          </a:p>
          <a:p>
            <a:pPr>
              <a:lnSpc>
                <a:spcPct val="110000"/>
              </a:lnSpc>
            </a:pPr>
            <a:r>
              <a:rPr lang="el-GR" sz="2600" b="1" dirty="0"/>
              <a:t>Ό</a:t>
            </a:r>
            <a:r>
              <a:rPr lang="el-GR" sz="2600" b="1" dirty="0" smtClean="0"/>
              <a:t>ταν </a:t>
            </a:r>
            <a:r>
              <a:rPr lang="el-GR" sz="2600" b="1" dirty="0"/>
              <a:t>ο χρόνος απόκρισης του αεροσκάφους σε μια εντολή περιστροφής είναι </a:t>
            </a:r>
            <a:r>
              <a:rPr lang="el-GR" sz="2600" b="1" dirty="0" smtClean="0"/>
              <a:t>μεγάλος</a:t>
            </a:r>
            <a:r>
              <a:rPr lang="el-GR" sz="2600" dirty="0" smtClean="0"/>
              <a:t>. </a:t>
            </a:r>
          </a:p>
          <a:p>
            <a:pPr>
              <a:lnSpc>
                <a:spcPct val="110000"/>
              </a:lnSpc>
            </a:pPr>
            <a:r>
              <a:rPr lang="el-GR" sz="2600" dirty="0"/>
              <a:t>Ο</a:t>
            </a:r>
            <a:r>
              <a:rPr lang="el-GR" sz="2600" dirty="0" smtClean="0"/>
              <a:t>πότε </a:t>
            </a:r>
            <a:r>
              <a:rPr lang="el-GR" sz="2600" dirty="0"/>
              <a:t>επιδιώκεται ο σχεδιασμός ενός </a:t>
            </a:r>
            <a:r>
              <a:rPr lang="en-US" sz="2600" dirty="0"/>
              <a:t>SAS </a:t>
            </a:r>
            <a:r>
              <a:rPr lang="el-GR" sz="2600" dirty="0"/>
              <a:t>για ταχύτερη επίτευξη ενός επιθυμητού ρυθμού περιστροφής.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35360" y="4891742"/>
                <a:ext cx="5689600" cy="177734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l-GR" sz="2600" dirty="0"/>
                  <a:t>Χ</a:t>
                </a:r>
                <a:r>
                  <a:rPr lang="el-GR" sz="2600" b="1" dirty="0"/>
                  <a:t>ρονική </a:t>
                </a:r>
                <a:r>
                  <a:rPr lang="el-GR" sz="2600" b="1" dirty="0"/>
                  <a:t>σταθερά </a:t>
                </a:r>
                <a:r>
                  <a:rPr lang="el-GR" sz="2600" b="1" dirty="0"/>
                  <a:t>της υποχώρησης </a:t>
                </a:r>
                <a:r>
                  <a:rPr lang="el-GR" sz="2600" b="1" dirty="0"/>
                  <a:t>της </a:t>
                </a:r>
                <a:r>
                  <a:rPr lang="el-GR" sz="2600" b="1" dirty="0"/>
                  <a:t>περιστροφής</a:t>
                </a:r>
                <a:r>
                  <a:rPr lang="el-GR" sz="26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60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l-GR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l-GR" sz="2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891742"/>
                <a:ext cx="5689600" cy="1777346"/>
              </a:xfrm>
              <a:prstGeom prst="rect">
                <a:avLst/>
              </a:prstGeom>
              <a:blipFill rotWithShape="0">
                <a:blip r:embed="rId4"/>
                <a:stretch>
                  <a:fillRect l="-1927" t="-30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Εισαγωγή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981074"/>
            <a:ext cx="11522075" cy="568801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l-GR" b="1" dirty="0" smtClean="0"/>
              <a:t>ΠΡΟΒΛΗΜΑ:</a:t>
            </a:r>
            <a:endParaRPr lang="en-GB" b="1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l-GR" i="1" dirty="0"/>
              <a:t>Η</a:t>
            </a:r>
            <a:r>
              <a:rPr lang="el-GR" i="1" dirty="0" smtClean="0"/>
              <a:t> </a:t>
            </a:r>
            <a:r>
              <a:rPr lang="el-GR" i="1" dirty="0"/>
              <a:t>περίπτωση που </a:t>
            </a:r>
            <a:r>
              <a:rPr lang="el-GR" i="1" dirty="0" smtClean="0"/>
              <a:t>το </a:t>
            </a:r>
            <a:r>
              <a:rPr lang="el-GR" i="1" dirty="0"/>
              <a:t>αεροσκάφος </a:t>
            </a:r>
            <a:r>
              <a:rPr lang="el-GR" b="1" i="1" dirty="0"/>
              <a:t>δεν διαθέτει τα επιθυμητά δυναμικά χαρακτηριστικά</a:t>
            </a:r>
            <a:r>
              <a:rPr lang="el-GR" i="1" dirty="0"/>
              <a:t>, είναι απαραίτητη η τροποποίηση του σχεδιασμού του</a:t>
            </a:r>
            <a:r>
              <a:rPr lang="el-GR" i="1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l-GR" dirty="0"/>
              <a:t>Π</a:t>
            </a:r>
            <a:r>
              <a:rPr lang="el-GR" dirty="0" smtClean="0"/>
              <a:t>ρακτικά αδύνατη η τροποποίηση του αεροδυναμικού σχεδιασμού, κυρίως </a:t>
            </a:r>
            <a:r>
              <a:rPr lang="el-GR" dirty="0"/>
              <a:t>στο τελικό στάδιο του σχεδιασμού. </a:t>
            </a:r>
            <a:endParaRPr lang="el-GR" dirty="0" smtClean="0"/>
          </a:p>
          <a:p>
            <a:pPr>
              <a:lnSpc>
                <a:spcPct val="120000"/>
              </a:lnSpc>
            </a:pPr>
            <a:r>
              <a:rPr lang="el-GR" dirty="0"/>
              <a:t>Σ</a:t>
            </a:r>
            <a:r>
              <a:rPr lang="el-GR" dirty="0" smtClean="0"/>
              <a:t>υχνά το πρόβλημα πηγάζει από </a:t>
            </a:r>
            <a:r>
              <a:rPr lang="el-GR" dirty="0"/>
              <a:t>την απαίτηση </a:t>
            </a:r>
            <a:r>
              <a:rPr lang="el-GR" dirty="0" smtClean="0"/>
              <a:t>επιχείρησης σε εκτεταμένο </a:t>
            </a:r>
            <a:r>
              <a:rPr lang="el-GR" dirty="0"/>
              <a:t>φάκελο </a:t>
            </a:r>
            <a:r>
              <a:rPr lang="el-GR" dirty="0" smtClean="0"/>
              <a:t>πτήσης</a:t>
            </a:r>
            <a:r>
              <a:rPr lang="en-GB" dirty="0" smtClean="0"/>
              <a:t>.</a:t>
            </a:r>
            <a:endParaRPr lang="el-G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l-GR" b="1" dirty="0" smtClean="0"/>
              <a:t>ΛΥΣΗ: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dirty="0" smtClean="0"/>
              <a:t>Η </a:t>
            </a:r>
            <a:r>
              <a:rPr lang="el-GR" b="1" dirty="0" smtClean="0"/>
              <a:t>τεχνητή </a:t>
            </a:r>
            <a:r>
              <a:rPr lang="el-GR" b="1" dirty="0"/>
              <a:t>τροποποίηση</a:t>
            </a:r>
            <a:r>
              <a:rPr lang="el-GR" dirty="0"/>
              <a:t> των δυναμικών </a:t>
            </a:r>
            <a:r>
              <a:rPr lang="el-GR" dirty="0" smtClean="0"/>
              <a:t>χαρακτηριστικών, για αύξηση των χαρακτηριστικών ευστάθειας.</a:t>
            </a:r>
          </a:p>
        </p:txBody>
      </p:sp>
    </p:spTree>
    <p:extLst>
      <p:ext uri="{BB962C8B-B14F-4D97-AF65-F5344CB8AC3E}">
        <p14:creationId xmlns:p14="http://schemas.microsoft.com/office/powerpoint/2010/main" val="25838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4"/>
            <a:ext cx="11522075" cy="647700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Εισαγωγή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981075"/>
            <a:ext cx="11522075" cy="568801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l-GR" b="1" dirty="0" smtClean="0"/>
              <a:t>ΥΛΟΠΟΙΗΣΗ: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b="1" dirty="0" smtClean="0"/>
              <a:t>«Σύστημα </a:t>
            </a:r>
            <a:r>
              <a:rPr lang="el-GR" b="1" dirty="0"/>
              <a:t>Επαύξησης της Ευστάθειας» (</a:t>
            </a:r>
            <a:r>
              <a:rPr lang="en-US" b="1" dirty="0"/>
              <a:t>S</a:t>
            </a:r>
            <a:r>
              <a:rPr lang="el-GR" b="1" dirty="0" err="1"/>
              <a:t>tability</a:t>
            </a:r>
            <a:r>
              <a:rPr lang="el-GR" b="1" dirty="0"/>
              <a:t> </a:t>
            </a:r>
            <a:r>
              <a:rPr lang="en-US" b="1" dirty="0"/>
              <a:t>A</a:t>
            </a:r>
            <a:r>
              <a:rPr lang="el-GR" b="1" dirty="0" err="1"/>
              <a:t>ugmentation</a:t>
            </a:r>
            <a:r>
              <a:rPr lang="el-GR" b="1" dirty="0"/>
              <a:t> </a:t>
            </a:r>
            <a:r>
              <a:rPr lang="en-US" b="1" dirty="0"/>
              <a:t>S</a:t>
            </a:r>
            <a:r>
              <a:rPr lang="el-GR" b="1" dirty="0" err="1"/>
              <a:t>ystem</a:t>
            </a:r>
            <a:r>
              <a:rPr lang="el-GR" b="1" dirty="0"/>
              <a:t>-SAS</a:t>
            </a:r>
            <a:r>
              <a:rPr lang="el-GR" b="1" dirty="0" smtClean="0"/>
              <a:t>):</a:t>
            </a:r>
          </a:p>
          <a:p>
            <a:pPr>
              <a:lnSpc>
                <a:spcPct val="120000"/>
              </a:lnSpc>
            </a:pPr>
            <a:r>
              <a:rPr lang="el-GR" dirty="0" smtClean="0"/>
              <a:t>Συστήματα </a:t>
            </a:r>
            <a:r>
              <a:rPr lang="el-GR" b="1" dirty="0"/>
              <a:t>κλειστού βρόχου (</a:t>
            </a:r>
            <a:r>
              <a:rPr lang="en-US" b="1" dirty="0"/>
              <a:t>closed loop</a:t>
            </a:r>
            <a:r>
              <a:rPr lang="el-GR" b="1" dirty="0"/>
              <a:t>)</a:t>
            </a:r>
            <a:r>
              <a:rPr lang="el-GR" dirty="0"/>
              <a:t> </a:t>
            </a:r>
            <a:r>
              <a:rPr lang="el-GR" dirty="0" smtClean="0"/>
              <a:t>με εισαγωγή </a:t>
            </a:r>
            <a:r>
              <a:rPr lang="el-GR" b="1" dirty="0" smtClean="0"/>
              <a:t>αρνητικής ανάδρασης </a:t>
            </a:r>
            <a:r>
              <a:rPr lang="el-GR" dirty="0" smtClean="0"/>
              <a:t>την απόκριση </a:t>
            </a:r>
            <a:r>
              <a:rPr lang="el-GR" dirty="0"/>
              <a:t>του αεροσκάφους (σήματα εξόδου</a:t>
            </a:r>
            <a:r>
              <a:rPr lang="el-GR" dirty="0" smtClean="0"/>
              <a:t>). </a:t>
            </a:r>
          </a:p>
          <a:p>
            <a:pPr>
              <a:lnSpc>
                <a:spcPct val="120000"/>
              </a:lnSpc>
            </a:pPr>
            <a:r>
              <a:rPr lang="el-GR" dirty="0" smtClean="0"/>
              <a:t>Τα μεγέθη απόκρισης του αεροσκάφους μετρούνται με κατάλληλους </a:t>
            </a:r>
            <a:r>
              <a:rPr lang="el-GR" b="1" dirty="0" smtClean="0"/>
              <a:t>αισθητήρες</a:t>
            </a:r>
            <a:r>
              <a:rPr lang="el-GR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el-GR" dirty="0" smtClean="0"/>
              <a:t>Μέσω </a:t>
            </a:r>
            <a:r>
              <a:rPr lang="el-GR" dirty="0"/>
              <a:t>κατάλληλων </a:t>
            </a:r>
            <a:r>
              <a:rPr lang="el-GR" b="1" dirty="0"/>
              <a:t>συστημάτων ελέγχου και επενεργητών</a:t>
            </a:r>
            <a:r>
              <a:rPr lang="el-GR" dirty="0"/>
              <a:t>, </a:t>
            </a:r>
            <a:r>
              <a:rPr lang="el-GR" dirty="0" smtClean="0"/>
              <a:t>οδηγούν </a:t>
            </a:r>
            <a:r>
              <a:rPr lang="el-GR" dirty="0"/>
              <a:t>κατάλληλα </a:t>
            </a:r>
            <a:r>
              <a:rPr lang="el-GR" dirty="0" smtClean="0"/>
              <a:t>τους μηχανισμούς </a:t>
            </a:r>
            <a:r>
              <a:rPr lang="el-GR" dirty="0"/>
              <a:t>αεροδυναμικού ελέγχου του </a:t>
            </a:r>
            <a:r>
              <a:rPr lang="el-GR" dirty="0" smtClean="0"/>
              <a:t>αεροσκάφους (π.χ. επιφάνειες ελέγχου).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b="1" dirty="0" smtClean="0"/>
              <a:t>«Επαυξημένο </a:t>
            </a:r>
            <a:r>
              <a:rPr lang="el-GR" b="1" dirty="0"/>
              <a:t>αεροσκάφος» (</a:t>
            </a:r>
            <a:r>
              <a:rPr lang="en-US" b="1" dirty="0"/>
              <a:t>augmented aircraft</a:t>
            </a:r>
            <a:r>
              <a:rPr lang="el-GR" b="1" dirty="0" smtClean="0"/>
              <a:t>):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dirty="0" smtClean="0"/>
              <a:t>Το σύνολο των αυτομάτων αυτών συστημάτων </a:t>
            </a:r>
            <a:r>
              <a:rPr lang="el-GR" dirty="0"/>
              <a:t>μαζί με τα μηχανικά </a:t>
            </a:r>
            <a:r>
              <a:rPr lang="el-GR" dirty="0" smtClean="0"/>
              <a:t>και δομικά μέρη του αεροσκάφους</a:t>
            </a:r>
            <a:r>
              <a:rPr lang="el-G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1"/>
          </a:xfrm>
        </p:spPr>
        <p:txBody>
          <a:bodyPr>
            <a:normAutofit fontScale="90000"/>
          </a:bodyPr>
          <a:lstStyle/>
          <a:p>
            <a:r>
              <a:rPr lang="el-GR" sz="3600" b="1" dirty="0" smtClean="0"/>
              <a:t>Συστήματα Ελέγχου Πτήσης (</a:t>
            </a:r>
            <a:r>
              <a:rPr lang="en-GB" sz="3600" b="1" dirty="0" smtClean="0"/>
              <a:t>Flight Control Systems - FCS</a:t>
            </a:r>
            <a:r>
              <a:rPr lang="el-GR" sz="3600" b="1" dirty="0" smtClean="0"/>
              <a:t>)</a:t>
            </a:r>
            <a:endParaRPr lang="el-GR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981075"/>
            <a:ext cx="11522075" cy="568801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GB" b="1" dirty="0" smtClean="0"/>
              <a:t>FCS  =  SAS  +  Autopilots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l-GR" b="1" dirty="0" smtClean="0"/>
              <a:t>«ΑΥΤΟΜΑΤΟΙ ΠΙΛΟΤΟΙ» (</a:t>
            </a:r>
            <a:r>
              <a:rPr lang="en-US" b="1" dirty="0" smtClean="0"/>
              <a:t>AUTOPILOTS</a:t>
            </a:r>
            <a:r>
              <a:rPr lang="el-GR" b="1" dirty="0" smtClean="0"/>
              <a:t>)</a:t>
            </a:r>
            <a:r>
              <a:rPr lang="el-GR" b="1" dirty="0"/>
              <a:t>:</a:t>
            </a:r>
            <a:endParaRPr lang="en-GB" b="1" dirty="0" smtClean="0"/>
          </a:p>
          <a:p>
            <a:pPr>
              <a:lnSpc>
                <a:spcPct val="110000"/>
              </a:lnSpc>
            </a:pPr>
            <a:r>
              <a:rPr lang="el-GR" dirty="0"/>
              <a:t>Έ</a:t>
            </a:r>
            <a:r>
              <a:rPr lang="el-GR" dirty="0" smtClean="0"/>
              <a:t>να </a:t>
            </a:r>
            <a:r>
              <a:rPr lang="el-GR" dirty="0"/>
              <a:t>διαφορετικό σύνολο </a:t>
            </a:r>
            <a:r>
              <a:rPr lang="el-GR" dirty="0" smtClean="0"/>
              <a:t>ΣΑΕ που </a:t>
            </a:r>
            <a:r>
              <a:rPr lang="el-GR" dirty="0"/>
              <a:t>επιτρέπουν στον πιλότο να εκτελεί διάφορους </a:t>
            </a:r>
            <a:r>
              <a:rPr lang="el-GR" b="1" dirty="0"/>
              <a:t>ελιγμούς με αυτόματο </a:t>
            </a:r>
            <a:r>
              <a:rPr lang="el-GR" b="1" dirty="0" smtClean="0"/>
              <a:t>τρόπο</a:t>
            </a:r>
            <a:r>
              <a:rPr lang="el-GR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l-GR" dirty="0"/>
              <a:t>Α</a:t>
            </a:r>
            <a:r>
              <a:rPr lang="el-GR" dirty="0" smtClean="0"/>
              <a:t>πελευθερώνουν </a:t>
            </a:r>
            <a:r>
              <a:rPr lang="el-GR" dirty="0"/>
              <a:t>τον </a:t>
            </a:r>
            <a:r>
              <a:rPr lang="el-GR" dirty="0" smtClean="0"/>
              <a:t>πιλότο </a:t>
            </a:r>
            <a:r>
              <a:rPr lang="el-GR" dirty="0"/>
              <a:t>από το </a:t>
            </a:r>
            <a:r>
              <a:rPr lang="el-GR" dirty="0" smtClean="0"/>
              <a:t>μονότονο </a:t>
            </a:r>
            <a:r>
              <a:rPr lang="el-GR" dirty="0"/>
              <a:t>έργο της χειροκίνητης πτήσης σε </a:t>
            </a:r>
            <a:r>
              <a:rPr lang="el-GR" b="1" dirty="0"/>
              <a:t>σταθερές </a:t>
            </a:r>
            <a:r>
              <a:rPr lang="el-GR" b="1" dirty="0" smtClean="0"/>
              <a:t>συνθήκες</a:t>
            </a:r>
            <a:r>
              <a:rPr lang="el-GR" dirty="0" smtClean="0"/>
              <a:t>. </a:t>
            </a:r>
          </a:p>
          <a:p>
            <a:pPr>
              <a:lnSpc>
                <a:spcPct val="110000"/>
              </a:lnSpc>
            </a:pPr>
            <a:r>
              <a:rPr lang="el-GR" dirty="0" smtClean="0"/>
              <a:t>Υποβοηθούν </a:t>
            </a:r>
            <a:r>
              <a:rPr lang="el-GR" dirty="0"/>
              <a:t>τους χειρισμούς που απαιτούνται για την εκτέλεση </a:t>
            </a:r>
            <a:r>
              <a:rPr lang="el-GR" b="1" dirty="0"/>
              <a:t>ελιγμών ακριβείας </a:t>
            </a:r>
            <a:r>
              <a:rPr lang="el-GR" dirty="0"/>
              <a:t>υπό δυσμενείς </a:t>
            </a:r>
            <a:r>
              <a:rPr lang="el-GR" dirty="0" smtClean="0"/>
              <a:t>συνθήκες.</a:t>
            </a:r>
          </a:p>
          <a:p>
            <a:pPr>
              <a:lnSpc>
                <a:spcPct val="110000"/>
              </a:lnSpc>
            </a:pPr>
            <a:r>
              <a:rPr lang="el-GR" dirty="0"/>
              <a:t>Οι λειτουργίες </a:t>
            </a:r>
            <a:r>
              <a:rPr lang="el-GR" dirty="0" smtClean="0"/>
              <a:t>του ποικίλουν </a:t>
            </a:r>
            <a:r>
              <a:rPr lang="el-GR" dirty="0"/>
              <a:t>από τις πιο </a:t>
            </a:r>
            <a:r>
              <a:rPr lang="el-GR" dirty="0" smtClean="0"/>
              <a:t>απλές (π.χ. </a:t>
            </a:r>
            <a:r>
              <a:rPr lang="el-GR" b="1" dirty="0" smtClean="0"/>
              <a:t>διατήρηση </a:t>
            </a:r>
            <a:r>
              <a:rPr lang="el-GR" b="1" dirty="0"/>
              <a:t>του ύψους ή της </a:t>
            </a:r>
            <a:r>
              <a:rPr lang="el-GR" b="1" dirty="0" smtClean="0"/>
              <a:t>ταχύτητας</a:t>
            </a:r>
            <a:r>
              <a:rPr lang="el-GR" dirty="0" smtClean="0"/>
              <a:t>) </a:t>
            </a:r>
            <a:r>
              <a:rPr lang="el-GR" dirty="0"/>
              <a:t>έως τις πιο πολύπλοκες </a:t>
            </a:r>
            <a:r>
              <a:rPr lang="el-GR" dirty="0" smtClean="0"/>
              <a:t>(π.χ. </a:t>
            </a:r>
            <a:r>
              <a:rPr lang="el-GR" b="1" dirty="0" smtClean="0"/>
              <a:t>αυτοματοποιημένη </a:t>
            </a:r>
            <a:r>
              <a:rPr lang="el-GR" b="1" dirty="0"/>
              <a:t>πλοήγηση ή </a:t>
            </a:r>
            <a:r>
              <a:rPr lang="el-GR" b="1" dirty="0" smtClean="0"/>
              <a:t> </a:t>
            </a:r>
            <a:r>
              <a:rPr lang="el-GR" b="1" dirty="0"/>
              <a:t>διαδικασία </a:t>
            </a:r>
            <a:r>
              <a:rPr lang="el-GR" b="1" dirty="0" smtClean="0"/>
              <a:t>προσγείωσης</a:t>
            </a:r>
            <a:r>
              <a:rPr lang="el-GR" dirty="0" smtClean="0"/>
              <a:t>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l-GR" sz="1700" i="1" dirty="0" smtClean="0"/>
              <a:t>Τα συστήματα αυτομάτων πιλότων </a:t>
            </a:r>
            <a:r>
              <a:rPr lang="el-GR" sz="1700" i="1" dirty="0" err="1" smtClean="0"/>
              <a:t>μελετούνται</a:t>
            </a:r>
            <a:r>
              <a:rPr lang="el-GR" sz="1700" i="1" dirty="0" smtClean="0"/>
              <a:t> εκτεταμένα στο Β’ μέρος του Κεφ.8.</a:t>
            </a:r>
            <a:endParaRPr lang="el-GR" sz="1700" i="1" dirty="0"/>
          </a:p>
        </p:txBody>
      </p:sp>
    </p:spTree>
    <p:extLst>
      <p:ext uri="{BB962C8B-B14F-4D97-AF65-F5344CB8AC3E}">
        <p14:creationId xmlns:p14="http://schemas.microsoft.com/office/powerpoint/2010/main" val="3490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5689599" cy="2089659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l-GR" sz="3600" b="1" dirty="0" smtClean="0"/>
              <a:t>Ηλεκτρονικά συστήματα </a:t>
            </a:r>
            <a:r>
              <a:rPr lang="el-GR" sz="3600" b="1" dirty="0"/>
              <a:t>ελέγχου πτήσης (</a:t>
            </a:r>
            <a:r>
              <a:rPr lang="en-GB" sz="3600" b="1" dirty="0"/>
              <a:t>Electronic Flight Control </a:t>
            </a:r>
            <a:r>
              <a:rPr lang="el-GR" sz="3600" b="1" dirty="0" smtClean="0"/>
              <a:t>Systems</a:t>
            </a:r>
            <a:r>
              <a:rPr lang="en-GB" sz="3600" b="1" dirty="0"/>
              <a:t> </a:t>
            </a:r>
            <a:r>
              <a:rPr lang="el-GR" sz="3600" b="1" dirty="0" smtClean="0"/>
              <a:t>-</a:t>
            </a:r>
            <a:r>
              <a:rPr lang="en-US" sz="3600" b="1" dirty="0" smtClean="0"/>
              <a:t> </a:t>
            </a:r>
            <a:r>
              <a:rPr lang="el-GR" sz="3600" b="1" dirty="0" smtClean="0"/>
              <a:t>EFCS</a:t>
            </a:r>
            <a:r>
              <a:rPr lang="el-GR" sz="3600" b="1" dirty="0" smtClean="0"/>
              <a:t>)</a:t>
            </a:r>
            <a:endParaRPr lang="el-GR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4964" y="3429000"/>
            <a:ext cx="5689599" cy="32400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sz="2500" b="1" dirty="0" smtClean="0"/>
              <a:t>ΜΟΝΑΔΑ ΕΛΕΓΧΟΥ:</a:t>
            </a:r>
          </a:p>
          <a:p>
            <a:pPr>
              <a:lnSpc>
                <a:spcPct val="100000"/>
              </a:lnSpc>
            </a:pPr>
            <a:r>
              <a:rPr lang="el-GR" sz="2500" b="1" dirty="0" smtClean="0"/>
              <a:t>Δεδομένα </a:t>
            </a:r>
            <a:r>
              <a:rPr lang="el-GR" sz="2500" b="1" dirty="0"/>
              <a:t>(σήματα </a:t>
            </a:r>
            <a:r>
              <a:rPr lang="el-GR" sz="2500" b="1" dirty="0" smtClean="0"/>
              <a:t>εισόδου</a:t>
            </a:r>
            <a:r>
              <a:rPr lang="en-US" sz="2500" b="1" dirty="0" smtClean="0"/>
              <a:t> </a:t>
            </a:r>
            <a:r>
              <a:rPr lang="el-GR" sz="2500" b="1" dirty="0" smtClean="0"/>
              <a:t>/</a:t>
            </a:r>
            <a:r>
              <a:rPr lang="el-GR" sz="2500" b="1" dirty="0" smtClean="0"/>
              <a:t>ελέγχου</a:t>
            </a:r>
            <a:r>
              <a:rPr lang="el-GR" sz="2500" b="1" dirty="0" smtClean="0"/>
              <a:t>):</a:t>
            </a:r>
            <a:r>
              <a:rPr lang="el-GR" sz="2500" dirty="0" smtClean="0"/>
              <a:t> </a:t>
            </a:r>
            <a:r>
              <a:rPr lang="el-GR" sz="2500" b="1" dirty="0" smtClean="0"/>
              <a:t>Χ</a:t>
            </a:r>
            <a:r>
              <a:rPr lang="el-GR" sz="2500" b="1" dirty="0" smtClean="0"/>
              <a:t>ειρισμοί πιλότου, αισθητήρες</a:t>
            </a:r>
            <a:r>
              <a:rPr lang="el-GR" sz="2500" dirty="0" smtClean="0"/>
              <a:t> </a:t>
            </a:r>
            <a:r>
              <a:rPr lang="el-GR" sz="2500" dirty="0" smtClean="0"/>
              <a:t>(γυροσκόπια, </a:t>
            </a:r>
            <a:r>
              <a:rPr lang="el-GR" sz="2500" dirty="0" err="1" smtClean="0"/>
              <a:t>επιταχυνσιόμετρα</a:t>
            </a:r>
            <a:r>
              <a:rPr lang="el-GR" sz="2500" dirty="0" smtClean="0"/>
              <a:t> </a:t>
            </a:r>
            <a:r>
              <a:rPr lang="el-GR" sz="2500" dirty="0" err="1" smtClean="0"/>
              <a:t>κ.α</a:t>
            </a:r>
            <a:r>
              <a:rPr lang="el-GR" sz="2500" dirty="0" smtClean="0"/>
              <a:t>), που μετρούν την </a:t>
            </a:r>
            <a:r>
              <a:rPr lang="el-GR" sz="2500" b="1" dirty="0" smtClean="0"/>
              <a:t>απόκριση</a:t>
            </a:r>
            <a:r>
              <a:rPr lang="el-GR" sz="2500" dirty="0" smtClean="0"/>
              <a:t> του αεροσκάφους και </a:t>
            </a:r>
            <a:r>
              <a:rPr lang="el-GR" sz="2500" b="1" dirty="0" smtClean="0"/>
              <a:t>ατμοσφαιρικά δεδομένα </a:t>
            </a:r>
            <a:r>
              <a:rPr lang="el-GR" sz="2500" dirty="0" smtClean="0"/>
              <a:t>(ταχύτητα, ύψος, θερμοκρασία κ.α</a:t>
            </a:r>
            <a:r>
              <a:rPr lang="el-GR" sz="2500" dirty="0" smtClean="0"/>
              <a:t>.).</a:t>
            </a:r>
            <a:endParaRPr lang="el-GR" sz="25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3584059"/>
            <a:ext cx="5689600" cy="3090173"/>
          </a:xfrm>
        </p:spPr>
      </p:pic>
      <p:sp>
        <p:nvSpPr>
          <p:cNvPr id="3" name="Rectangle 2"/>
          <p:cNvSpPr/>
          <p:nvPr/>
        </p:nvSpPr>
        <p:spPr>
          <a:xfrm>
            <a:off x="6167438" y="188913"/>
            <a:ext cx="56782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2500" dirty="0"/>
              <a:t>Ν</a:t>
            </a:r>
            <a:r>
              <a:rPr lang="el-GR" sz="2500" b="1" dirty="0"/>
              <a:t>όμοι ελέγχου </a:t>
            </a:r>
            <a:r>
              <a:rPr lang="el-GR" sz="2500" dirty="0"/>
              <a:t>(</a:t>
            </a:r>
            <a:r>
              <a:rPr lang="en-GB" sz="2500" dirty="0"/>
              <a:t>control laws</a:t>
            </a:r>
            <a:r>
              <a:rPr lang="el-GR" sz="2500" dirty="0"/>
              <a:t>) και </a:t>
            </a:r>
            <a:r>
              <a:rPr lang="el-GR" sz="2500" dirty="0" smtClean="0"/>
              <a:t>αντίστοιχες </a:t>
            </a:r>
            <a:r>
              <a:rPr lang="el-GR" sz="2500" dirty="0"/>
              <a:t>ηλεκτρονικές μονάδες ελέγχου </a:t>
            </a:r>
            <a:r>
              <a:rPr lang="el-GR" sz="2500" b="1" dirty="0"/>
              <a:t>(</a:t>
            </a:r>
            <a:r>
              <a:rPr lang="el-GR" sz="2500" b="1" dirty="0" smtClean="0"/>
              <a:t>ρυθμιστές /</a:t>
            </a:r>
            <a:r>
              <a:rPr lang="en-US" sz="2500" b="1" dirty="0" smtClean="0"/>
              <a:t>controllers</a:t>
            </a:r>
            <a:r>
              <a:rPr lang="el-GR" sz="2500" b="1" dirty="0" smtClean="0"/>
              <a:t>)</a:t>
            </a:r>
            <a:r>
              <a:rPr lang="el-GR" sz="2500" dirty="0" smtClean="0"/>
              <a:t>, </a:t>
            </a:r>
            <a:r>
              <a:rPr lang="el-GR" sz="2500" dirty="0"/>
              <a:t>δομούνται σε </a:t>
            </a:r>
            <a:r>
              <a:rPr lang="el-GR" sz="2500" b="1" dirty="0"/>
              <a:t>δύο επίπεδα βρόχων ανάδρασης</a:t>
            </a:r>
            <a:r>
              <a:rPr lang="el-GR" sz="2500" dirty="0"/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2500" b="1" dirty="0" smtClean="0"/>
              <a:t> Εσωτερικός</a:t>
            </a:r>
            <a:r>
              <a:rPr lang="el-GR" sz="2500" b="1" dirty="0"/>
              <a:t>:</a:t>
            </a:r>
            <a:r>
              <a:rPr lang="el-GR" sz="2500" dirty="0"/>
              <a:t> Συστήματα επαύξησης </a:t>
            </a:r>
            <a:r>
              <a:rPr lang="el-GR" sz="2500" dirty="0" smtClean="0"/>
              <a:t>ευστάθειας </a:t>
            </a:r>
            <a:endParaRPr lang="el-GR" sz="25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2500" b="1" dirty="0" smtClean="0"/>
              <a:t> Εξωτερικός</a:t>
            </a:r>
            <a:r>
              <a:rPr lang="el-GR" sz="2500" b="1" dirty="0"/>
              <a:t>:</a:t>
            </a:r>
            <a:r>
              <a:rPr lang="el-GR" sz="2500" dirty="0"/>
              <a:t> Μ</a:t>
            </a:r>
            <a:r>
              <a:rPr lang="el-GR" sz="2500" dirty="0" smtClean="0"/>
              <a:t>ορφές </a:t>
            </a:r>
            <a:r>
              <a:rPr lang="el-GR" sz="2500" dirty="0"/>
              <a:t>αυτόματων πιλότων. </a:t>
            </a:r>
          </a:p>
        </p:txBody>
      </p:sp>
    </p:spTree>
    <p:extLst>
      <p:ext uri="{BB962C8B-B14F-4D97-AF65-F5344CB8AC3E}">
        <p14:creationId xmlns:p14="http://schemas.microsoft.com/office/powerpoint/2010/main" val="31467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3" y="188913"/>
            <a:ext cx="11522075" cy="647700"/>
          </a:xfrm>
        </p:spPr>
        <p:txBody>
          <a:bodyPr/>
          <a:lstStyle/>
          <a:p>
            <a:r>
              <a:rPr lang="el-GR" sz="3600" b="1" dirty="0" smtClean="0"/>
              <a:t>Ηλεκτρονικά συστήματα </a:t>
            </a:r>
            <a:r>
              <a:rPr lang="el-GR" sz="3600" b="1" dirty="0"/>
              <a:t>ελέγχου πτήσης </a:t>
            </a:r>
            <a:r>
              <a:rPr lang="el-GR" sz="3600" b="1" dirty="0" smtClean="0"/>
              <a:t>(EFCS</a:t>
            </a:r>
            <a:r>
              <a:rPr lang="el-GR" sz="3600" b="1" dirty="0" smtClean="0"/>
              <a:t>)</a:t>
            </a:r>
            <a:endParaRPr lang="el-GR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34964" y="981075"/>
            <a:ext cx="5689600" cy="56880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l-GR" b="1" u="sng" dirty="0" smtClean="0"/>
              <a:t>Ρ</a:t>
            </a:r>
            <a:r>
              <a:rPr lang="el-GR" b="1" u="sng" dirty="0" smtClean="0"/>
              <a:t>υθμιστές:</a:t>
            </a:r>
            <a:r>
              <a:rPr lang="el-GR" dirty="0" smtClean="0"/>
              <a:t> </a:t>
            </a:r>
            <a:r>
              <a:rPr lang="el-GR" b="1" dirty="0"/>
              <a:t>επεξεργάζονται τα σήματα εισόδου</a:t>
            </a:r>
            <a:r>
              <a:rPr lang="el-GR" dirty="0"/>
              <a:t> και ανάλογα με τη μορφή του επιθυμητού ελέγχου, </a:t>
            </a:r>
            <a:r>
              <a:rPr lang="el-GR" b="1" dirty="0"/>
              <a:t>παράγουν εντολές </a:t>
            </a:r>
            <a:r>
              <a:rPr lang="el-GR" dirty="0" smtClean="0"/>
              <a:t>(</a:t>
            </a:r>
            <a:r>
              <a:rPr lang="el-GR" b="1" dirty="0" smtClean="0"/>
              <a:t>ηλεκτρικά σήματα </a:t>
            </a:r>
            <a:r>
              <a:rPr lang="el-GR" b="1" dirty="0"/>
              <a:t>εξόδου</a:t>
            </a:r>
            <a:r>
              <a:rPr lang="el-GR" dirty="0" smtClean="0"/>
              <a:t>). </a:t>
            </a:r>
            <a:endParaRPr lang="el-GR" dirty="0" smtClean="0"/>
          </a:p>
          <a:p>
            <a:pPr marL="0" indent="0">
              <a:lnSpc>
                <a:spcPct val="120000"/>
              </a:lnSpc>
              <a:buNone/>
            </a:pPr>
            <a:endParaRPr lang="el-GR" dirty="0" smtClean="0"/>
          </a:p>
          <a:p>
            <a:pPr>
              <a:lnSpc>
                <a:spcPct val="120000"/>
              </a:lnSpc>
            </a:pPr>
            <a:r>
              <a:rPr lang="el-GR" dirty="0" smtClean="0"/>
              <a:t>Τα</a:t>
            </a:r>
            <a:r>
              <a:rPr lang="el-GR" b="1" dirty="0" smtClean="0"/>
              <a:t> σ</a:t>
            </a:r>
            <a:r>
              <a:rPr lang="el-GR" b="1" dirty="0" smtClean="0"/>
              <a:t>ήματα </a:t>
            </a:r>
            <a:r>
              <a:rPr lang="el-GR" b="1" dirty="0"/>
              <a:t>εξόδου </a:t>
            </a:r>
            <a:r>
              <a:rPr lang="el-GR" dirty="0"/>
              <a:t>από τους </a:t>
            </a:r>
            <a:r>
              <a:rPr lang="el-GR" dirty="0" smtClean="0"/>
              <a:t>ρυθμιστές </a:t>
            </a:r>
            <a:r>
              <a:rPr lang="el-GR" dirty="0" smtClean="0"/>
              <a:t>εσωτερικού/εξωτερικού </a:t>
            </a:r>
            <a:r>
              <a:rPr lang="el-GR" dirty="0"/>
              <a:t>βρόχου </a:t>
            </a:r>
            <a:r>
              <a:rPr lang="el-GR" b="1" dirty="0"/>
              <a:t>αθροίζονται</a:t>
            </a:r>
            <a:r>
              <a:rPr lang="el-GR" dirty="0"/>
              <a:t> ηλεκτρονικά</a:t>
            </a:r>
            <a:r>
              <a:rPr lang="el-GR" dirty="0" smtClean="0"/>
              <a:t>.</a:t>
            </a:r>
            <a:endParaRPr lang="el-G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9" y="3659094"/>
            <a:ext cx="5689599" cy="3010265"/>
          </a:xfrm>
        </p:spPr>
      </p:pic>
      <p:sp>
        <p:nvSpPr>
          <p:cNvPr id="3" name="Rectangle 2"/>
          <p:cNvSpPr/>
          <p:nvPr/>
        </p:nvSpPr>
        <p:spPr>
          <a:xfrm>
            <a:off x="6167439" y="981439"/>
            <a:ext cx="58332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l-GR" sz="2800" dirty="0"/>
              <a:t>Το </a:t>
            </a:r>
            <a:r>
              <a:rPr lang="el-GR" sz="2800" b="1" dirty="0"/>
              <a:t>σήμα (</a:t>
            </a:r>
            <a:r>
              <a:rPr lang="en-US" sz="2800" b="1" dirty="0"/>
              <a:t>signal</a:t>
            </a:r>
            <a:r>
              <a:rPr lang="el-GR" sz="2800" b="1" dirty="0"/>
              <a:t>) </a:t>
            </a:r>
            <a:r>
              <a:rPr lang="el-GR" sz="2800" dirty="0"/>
              <a:t>που προκύπτει</a:t>
            </a:r>
            <a:r>
              <a:rPr lang="el-GR" sz="2800" b="1" dirty="0"/>
              <a:t>, ενισχύεται</a:t>
            </a:r>
            <a:r>
              <a:rPr lang="el-GR" sz="2800" dirty="0"/>
              <a:t> μέσω ενισχυτών (</a:t>
            </a:r>
            <a:r>
              <a:rPr lang="en-US" sz="2800" dirty="0"/>
              <a:t>amplifier</a:t>
            </a:r>
            <a:r>
              <a:rPr lang="el-GR" sz="2800" dirty="0"/>
              <a:t>) /σερβομηχανισμών (</a:t>
            </a:r>
            <a:r>
              <a:rPr lang="en-US" sz="2800" dirty="0"/>
              <a:t>servomechanisms</a:t>
            </a:r>
            <a:r>
              <a:rPr lang="el-GR" sz="2800" dirty="0" smtClean="0"/>
              <a:t>) οδηγείται </a:t>
            </a:r>
            <a:r>
              <a:rPr lang="el-GR" sz="2800" dirty="0"/>
              <a:t>σε </a:t>
            </a:r>
            <a:r>
              <a:rPr lang="el-GR" sz="2800" b="1" dirty="0"/>
              <a:t>επενεργητές (</a:t>
            </a:r>
            <a:r>
              <a:rPr lang="en-US" sz="2800" b="1" dirty="0"/>
              <a:t>actuators</a:t>
            </a:r>
            <a:r>
              <a:rPr lang="el-GR" sz="2800" b="1" dirty="0"/>
              <a:t>), </a:t>
            </a:r>
            <a:r>
              <a:rPr lang="el-GR" sz="2800" dirty="0"/>
              <a:t>που οδηγούν τις </a:t>
            </a:r>
            <a:r>
              <a:rPr lang="el-GR" sz="2800" b="1" dirty="0"/>
              <a:t>επιφάνειες ελέγχου</a:t>
            </a:r>
            <a:r>
              <a:rPr lang="el-GR" sz="2800" dirty="0"/>
              <a:t>.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0200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3"/>
            <a:ext cx="5689600" cy="647700"/>
          </a:xfrm>
        </p:spPr>
        <p:txBody>
          <a:bodyPr/>
          <a:lstStyle/>
          <a:p>
            <a:r>
              <a:rPr lang="el-GR" sz="3200" b="1" dirty="0"/>
              <a:t>Αρχιτεκτονική </a:t>
            </a:r>
            <a:r>
              <a:rPr lang="en-GB" sz="3200" b="1" dirty="0" smtClean="0"/>
              <a:t>EFCS</a:t>
            </a:r>
            <a:endParaRPr lang="el-GR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34964" y="981075"/>
                <a:ext cx="5689600" cy="568374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:r>
                  <a:rPr lang="el-GR" sz="1800" b="1" dirty="0"/>
                  <a:t>Επιμηκυνσιόμετρο:</a:t>
                </a:r>
                <a:r>
                  <a:rPr lang="el-GR" sz="1800" dirty="0"/>
                  <a:t> μετρά τη δύναμη </a:t>
                </a:r>
                <a:r>
                  <a:rPr lang="el-GR" sz="1800" dirty="0" smtClean="0"/>
                  <a:t>στο </a:t>
                </a:r>
                <a:r>
                  <a:rPr lang="el-GR" sz="1800" dirty="0"/>
                  <a:t>χειριστήριο </a:t>
                </a:r>
                <a:endParaRPr lang="el-GR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𝒄𝒐𝒎𝒎</m:t>
                        </m:r>
                      </m:sub>
                    </m:sSub>
                    <m:r>
                      <a:rPr lang="en-GB" sz="18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𝒄𝒐𝒎𝒎</m:t>
                        </m:r>
                      </m:sub>
                    </m:sSub>
                  </m:oMath>
                </a14:m>
                <a:r>
                  <a:rPr lang="en-GB" sz="1800" b="1" dirty="0"/>
                  <a:t> </a:t>
                </a:r>
                <a:r>
                  <a:rPr lang="el-GR" sz="1800" b="1" dirty="0"/>
                  <a:t>:</a:t>
                </a:r>
                <a:r>
                  <a:rPr lang="el-GR" sz="1800" dirty="0"/>
                  <a:t> επιθυμητός ρυθμός περιστροφής</a:t>
                </a:r>
                <a:endParaRPr lang="en-GB" sz="1800" dirty="0"/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𝒊𝒈</m:t>
                        </m:r>
                      </m:sub>
                    </m:sSub>
                  </m:oMath>
                </a14:m>
                <a:r>
                  <a:rPr lang="el-GR" sz="1800" b="1" dirty="0"/>
                  <a:t> : </a:t>
                </a:r>
                <a:r>
                  <a:rPr lang="el-GR" sz="1800" dirty="0"/>
                  <a:t>ηλεκτρικό σήμα ολοκληρωτικού γυροσκοπίου (</a:t>
                </a:r>
                <a:r>
                  <a:rPr lang="en-GB" sz="1800" dirty="0"/>
                  <a:t>integrating gyroscope</a:t>
                </a:r>
                <a:r>
                  <a:rPr lang="el-GR" sz="1800" dirty="0"/>
                  <a:t>)</a:t>
                </a:r>
                <a:endParaRPr lang="en-GB" sz="1800" dirty="0"/>
              </a:p>
              <a:p>
                <a:pPr>
                  <a:lnSpc>
                    <a:spcPct val="120000"/>
                  </a:lnSpc>
                  <a:buFont typeface="Times New Roman" panose="02020603050405020304" pitchFamily="18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𝒓𝒈</m:t>
                        </m:r>
                      </m:sub>
                    </m:sSub>
                  </m:oMath>
                </a14:m>
                <a:r>
                  <a:rPr lang="el-GR" sz="1800" b="1" dirty="0"/>
                  <a:t>: </a:t>
                </a:r>
                <a:r>
                  <a:rPr lang="el-GR" sz="1800" dirty="0"/>
                  <a:t>ηλεκτρικό σήμα γυροσκοπίου ρυθμού (</a:t>
                </a:r>
                <a:r>
                  <a:rPr lang="en-GB" sz="1800" dirty="0"/>
                  <a:t>rate gyroscope</a:t>
                </a:r>
                <a:r>
                  <a:rPr lang="el-GR" sz="1800" dirty="0" smtClean="0"/>
                  <a:t>)</a:t>
                </a:r>
                <a:endParaRPr lang="en-GB" sz="1800" dirty="0" smtClean="0"/>
              </a:p>
              <a:p>
                <a:pPr>
                  <a:lnSpc>
                    <a:spcPct val="120000"/>
                  </a:lnSpc>
                </a:pPr>
                <a:r>
                  <a:rPr lang="el-GR" sz="1800" dirty="0" smtClean="0"/>
                  <a:t>Ένα </a:t>
                </a:r>
                <a:r>
                  <a:rPr lang="el-GR" sz="1800" dirty="0"/>
                  <a:t>σύστημα αισθητηρίων (π.χ. </a:t>
                </a:r>
                <a:r>
                  <a:rPr lang="el-GR" sz="1800" b="1" dirty="0" err="1" smtClean="0"/>
                  <a:t>επιμηκυνσιόμετρο</a:t>
                </a:r>
                <a:r>
                  <a:rPr lang="el-GR" sz="1800" dirty="0"/>
                  <a:t>)</a:t>
                </a:r>
                <a:r>
                  <a:rPr lang="el-GR" sz="1800" dirty="0" smtClean="0"/>
                  <a:t>, στέλνει </a:t>
                </a:r>
                <a:r>
                  <a:rPr lang="el-GR" sz="1800" b="1" dirty="0" smtClean="0"/>
                  <a:t>ηλεκτρικό σήμα </a:t>
                </a:r>
                <a:r>
                  <a:rPr lang="el-GR" sz="1800" dirty="0"/>
                  <a:t>σε κατάλληλες συνιστώσες του EFCS. </a:t>
                </a:r>
                <a:endParaRPr lang="el-GR" sz="1800" dirty="0" smtClean="0"/>
              </a:p>
              <a:p>
                <a:pPr>
                  <a:lnSpc>
                    <a:spcPct val="120000"/>
                  </a:lnSpc>
                </a:pPr>
                <a:r>
                  <a:rPr lang="el-GR" sz="1800" dirty="0"/>
                  <a:t>Το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GB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𝒄𝒐𝒎𝒎</m:t>
                        </m:r>
                      </m:sub>
                    </m:sSub>
                  </m:oMath>
                </a14:m>
                <a:r>
                  <a:rPr lang="el-GR" sz="1800" dirty="0"/>
                  <a:t> αποτελεί την </a:t>
                </a:r>
                <a:r>
                  <a:rPr lang="el-GR" sz="1800" b="1" dirty="0"/>
                  <a:t>εντολή ελέγχου </a:t>
                </a:r>
                <a:r>
                  <a:rPr lang="el-GR" sz="1800" dirty="0" smtClean="0"/>
                  <a:t>για </a:t>
                </a:r>
                <a:r>
                  <a:rPr lang="el-GR" sz="1800" dirty="0"/>
                  <a:t>το </a:t>
                </a:r>
                <a:r>
                  <a:rPr lang="en-US" sz="1800" dirty="0" smtClean="0"/>
                  <a:t>SAS</a:t>
                </a:r>
                <a:r>
                  <a:rPr lang="el-GR" sz="1800" dirty="0" smtClean="0"/>
                  <a:t>, ώστε </a:t>
                </a:r>
                <a:r>
                  <a:rPr lang="el-GR" sz="1800" dirty="0"/>
                  <a:t>π.χ. </a:t>
                </a:r>
                <a:r>
                  <a:rPr lang="el-GR" sz="1800" dirty="0" smtClean="0"/>
                  <a:t>εκτέλεση ελιγμού </a:t>
                </a:r>
                <a:r>
                  <a:rPr lang="el-GR" sz="1800" dirty="0" smtClean="0"/>
                  <a:t>ανόδου.</a:t>
                </a:r>
              </a:p>
              <a:p>
                <a:pPr>
                  <a:lnSpc>
                    <a:spcPct val="120000"/>
                  </a:lnSpc>
                </a:pPr>
                <a:r>
                  <a:rPr lang="el-GR" sz="1800" b="1" dirty="0" smtClean="0"/>
                  <a:t>Πραγματικός </a:t>
                </a:r>
                <a:r>
                  <a:rPr lang="en-GB" sz="1800" b="1" dirty="0" smtClean="0"/>
                  <a:t>q </a:t>
                </a:r>
                <a:r>
                  <a:rPr lang="el-GR" sz="1800" dirty="0" smtClean="0"/>
                  <a:t>και </a:t>
                </a:r>
                <a:r>
                  <a:rPr lang="el-GR" sz="1800" b="1" dirty="0"/>
                  <a:t>σφάλμα </a:t>
                </a:r>
                <a:r>
                  <a:rPr lang="el-GR" sz="1800" b="1" dirty="0" smtClean="0"/>
                  <a:t>της</a:t>
                </a:r>
                <a:r>
                  <a:rPr lang="en-GB" sz="1800" b="1" dirty="0" smtClean="0"/>
                  <a:t> </a:t>
                </a:r>
                <a:r>
                  <a:rPr lang="el-GR" sz="1800" b="1" dirty="0" smtClean="0"/>
                  <a:t>θ</a:t>
                </a:r>
                <a:r>
                  <a:rPr lang="el-GR" sz="1800" dirty="0" smtClean="0"/>
                  <a:t> </a:t>
                </a:r>
                <a:r>
                  <a:rPr lang="el-GR" sz="1800" dirty="0"/>
                  <a:t>μετρούνται με </a:t>
                </a:r>
                <a:r>
                  <a:rPr lang="el-GR" sz="1800" dirty="0" smtClean="0"/>
                  <a:t>γυροσκόπια </a:t>
                </a:r>
                <a:r>
                  <a:rPr lang="el-GR" sz="1800" dirty="0"/>
                  <a:t>και </a:t>
                </a:r>
                <a:r>
                  <a:rPr lang="el-GR" sz="1800" b="1" dirty="0" smtClean="0"/>
                  <a:t>ανατροφοδοτούνται</a:t>
                </a:r>
                <a:r>
                  <a:rPr lang="el-GR" sz="1800" dirty="0" smtClean="0"/>
                  <a:t> στις </a:t>
                </a:r>
                <a:r>
                  <a:rPr lang="el-GR" sz="1800" dirty="0"/>
                  <a:t>υπόλοιπες συνιστώσες του EFCS, </a:t>
                </a:r>
                <a:r>
                  <a:rPr lang="el-GR" sz="1800" dirty="0" smtClean="0"/>
                  <a:t>που παράγουν </a:t>
                </a:r>
                <a:r>
                  <a:rPr lang="el-GR" sz="1800" dirty="0" smtClean="0"/>
                  <a:t>κατάλληλη </a:t>
                </a:r>
                <a:r>
                  <a:rPr lang="el-GR" sz="1800" b="1" dirty="0"/>
                  <a:t>εντολή διόρθωσης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sSub>
                          <m:sSub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b="1" i="1" smtClean="0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800" b="1" dirty="0" smtClean="0"/>
                  <a:t> </a:t>
                </a:r>
                <a:r>
                  <a:rPr lang="el-GR" sz="1800" b="1" dirty="0" smtClean="0"/>
                  <a:t>της </a:t>
                </a:r>
                <a:r>
                  <a:rPr lang="el-GR" sz="1800" b="1" dirty="0"/>
                  <a:t>κλίσης των πηδαλίων</a:t>
                </a:r>
                <a:r>
                  <a:rPr lang="el-GR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4964" y="981075"/>
                <a:ext cx="5689600" cy="5683747"/>
              </a:xfrm>
              <a:blipFill rotWithShape="0">
                <a:blip r:embed="rId2"/>
                <a:stretch>
                  <a:fillRect l="-750" r="-75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188640"/>
            <a:ext cx="5689600" cy="4464223"/>
          </a:xfr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6167438" y="4822120"/>
            <a:ext cx="568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i="1" dirty="0" smtClean="0"/>
              <a:t>Τυπική δομή συστήματος </a:t>
            </a:r>
            <a:r>
              <a:rPr lang="el-GR" sz="2000" i="1" dirty="0"/>
              <a:t>επαύξησης της διαμήκους ευστάθειας με δυνατότητα παρέμβασης του χειριστή στον </a:t>
            </a:r>
            <a:r>
              <a:rPr lang="el-GR" sz="2000" i="1" dirty="0" err="1" smtClean="0"/>
              <a:t>επενεργητή</a:t>
            </a:r>
            <a:r>
              <a:rPr lang="el-GR" sz="2000" i="1" dirty="0" smtClean="0"/>
              <a:t> </a:t>
            </a:r>
            <a:r>
              <a:rPr lang="el-GR" sz="2000" i="1" dirty="0"/>
              <a:t>οδήγησης </a:t>
            </a:r>
            <a:r>
              <a:rPr lang="el-GR" sz="2000" i="1" dirty="0" smtClean="0"/>
              <a:t>του πηδαλίου ανόδου-καθόδου</a:t>
            </a:r>
            <a:r>
              <a:rPr lang="el-GR" sz="2000" i="1" dirty="0"/>
              <a:t>,</a:t>
            </a:r>
            <a:r>
              <a:rPr lang="el-GR" sz="2000" i="1" dirty="0" smtClean="0"/>
              <a:t> για αεροσκάφος </a:t>
            </a:r>
            <a:r>
              <a:rPr lang="el-GR" sz="2000" i="1" dirty="0"/>
              <a:t>με μηχανικά πηδάλια ελέγχου με τα οποία το EFCS συνδέεται διαμέσου σερβομηχανισμών</a:t>
            </a:r>
            <a:r>
              <a:rPr lang="el-GR" sz="2000" i="1" dirty="0" smtClean="0"/>
              <a:t>.</a:t>
            </a:r>
            <a:endParaRPr lang="el-GR" sz="2000" i="1" dirty="0"/>
          </a:p>
        </p:txBody>
      </p:sp>
    </p:spTree>
    <p:extLst>
      <p:ext uri="{BB962C8B-B14F-4D97-AF65-F5344CB8AC3E}">
        <p14:creationId xmlns:p14="http://schemas.microsoft.com/office/powerpoint/2010/main" val="11486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188914"/>
            <a:ext cx="5689600" cy="647700"/>
          </a:xfrm>
        </p:spPr>
        <p:txBody>
          <a:bodyPr/>
          <a:lstStyle/>
          <a:p>
            <a:r>
              <a:rPr lang="el-GR" sz="3200" b="1" dirty="0"/>
              <a:t>Αρχιτεκτονική </a:t>
            </a:r>
            <a:r>
              <a:rPr lang="en-GB" sz="3200" b="1" dirty="0" smtClean="0"/>
              <a:t>EFCS</a:t>
            </a:r>
            <a:endParaRPr lang="el-GR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5" y="981075"/>
            <a:ext cx="5689600" cy="568801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l-GR" b="1" u="sng" dirty="0" smtClean="0"/>
              <a:t>Υδραυλικός </a:t>
            </a:r>
            <a:r>
              <a:rPr lang="el-GR" b="1" u="sng" dirty="0" err="1" smtClean="0"/>
              <a:t>επενεργητής</a:t>
            </a:r>
            <a:r>
              <a:rPr lang="el-GR" b="1" u="sng" dirty="0" smtClean="0"/>
              <a:t>:</a:t>
            </a:r>
            <a:r>
              <a:rPr lang="el-GR" b="1" dirty="0" smtClean="0"/>
              <a:t> </a:t>
            </a:r>
            <a:r>
              <a:rPr lang="el-GR" dirty="0" smtClean="0"/>
              <a:t>Διασύνδεση </a:t>
            </a:r>
            <a:r>
              <a:rPr lang="en-GB" dirty="0" smtClean="0"/>
              <a:t>EFCS</a:t>
            </a:r>
            <a:r>
              <a:rPr lang="el-GR" dirty="0" smtClean="0"/>
              <a:t> με τα </a:t>
            </a:r>
            <a:r>
              <a:rPr lang="el-GR" dirty="0"/>
              <a:t>μηχανικά πηδάλια πτήσης, μετατρέποντας την ηλεκτρική εντολή ελέγχου σε κατάλληλη μετατόπιση των πηδαλίων</a:t>
            </a:r>
            <a:r>
              <a:rPr lang="el-G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l-GR" b="1" u="sng" dirty="0" err="1" smtClean="0"/>
              <a:t>Ηλεκτροβαλβίδα</a:t>
            </a:r>
            <a:r>
              <a:rPr lang="el-GR" b="1" u="sng" dirty="0" smtClean="0"/>
              <a:t> (</a:t>
            </a:r>
            <a:r>
              <a:rPr lang="el-GR" u="sng" dirty="0" err="1" smtClean="0"/>
              <a:t>σερβοβαλβίδα</a:t>
            </a:r>
            <a:r>
              <a:rPr lang="el-GR" b="1" u="sng" dirty="0" smtClean="0"/>
              <a:t>):</a:t>
            </a:r>
            <a:r>
              <a:rPr lang="el-GR" dirty="0" smtClean="0"/>
              <a:t> </a:t>
            </a:r>
            <a:endParaRPr lang="el-G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l-GR" dirty="0" err="1" smtClean="0"/>
              <a:t>Ηλεκτρο</a:t>
            </a:r>
            <a:r>
              <a:rPr lang="el-GR" dirty="0" smtClean="0"/>
              <a:t>-υδραυλικός μηχανισμός. </a:t>
            </a:r>
            <a:r>
              <a:rPr lang="el-GR" dirty="0"/>
              <a:t>Μετατροπή </a:t>
            </a:r>
            <a:r>
              <a:rPr lang="el-GR" b="1" dirty="0" smtClean="0"/>
              <a:t>ηλεκτρικών σημάτων </a:t>
            </a:r>
            <a:r>
              <a:rPr lang="el-GR" b="1" dirty="0"/>
              <a:t>χαμηλής ισχύος </a:t>
            </a:r>
            <a:r>
              <a:rPr lang="el-GR" dirty="0" smtClean="0"/>
              <a:t>από </a:t>
            </a:r>
            <a:r>
              <a:rPr lang="el-GR" dirty="0"/>
              <a:t>το </a:t>
            </a:r>
            <a:r>
              <a:rPr lang="en-US" dirty="0" smtClean="0"/>
              <a:t>EFCS </a:t>
            </a:r>
            <a:r>
              <a:rPr lang="el-GR" b="1" dirty="0"/>
              <a:t>σε μηχανικές μετατοπίσεις</a:t>
            </a:r>
            <a:r>
              <a:rPr lang="el-G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l-GR" dirty="0"/>
              <a:t>Σ</a:t>
            </a:r>
            <a:r>
              <a:rPr lang="el-GR" dirty="0" smtClean="0"/>
              <a:t>την </a:t>
            </a:r>
            <a:r>
              <a:rPr lang="el-GR" dirty="0" smtClean="0"/>
              <a:t>μηχανική </a:t>
            </a:r>
            <a:r>
              <a:rPr lang="el-GR" b="1" dirty="0"/>
              <a:t>έξοδο </a:t>
            </a:r>
            <a:r>
              <a:rPr lang="el-GR" b="1" dirty="0" smtClean="0"/>
              <a:t>της </a:t>
            </a:r>
            <a:r>
              <a:rPr lang="el-GR" b="1" dirty="0"/>
              <a:t>σερβοβαλβίδας υπερτίθενται και οι εντολές του πιλότου</a:t>
            </a:r>
            <a:r>
              <a:rPr lang="el-GR" dirty="0"/>
              <a:t>, </a:t>
            </a:r>
            <a:r>
              <a:rPr lang="el-GR" dirty="0" smtClean="0"/>
              <a:t>από τη δύναμη στο </a:t>
            </a:r>
            <a:r>
              <a:rPr lang="el-GR" dirty="0" smtClean="0"/>
              <a:t>χειριστήριο </a:t>
            </a:r>
            <a:r>
              <a:rPr lang="el-GR" dirty="0" smtClean="0"/>
              <a:t>μέσω </a:t>
            </a:r>
            <a:r>
              <a:rPr lang="el-GR" b="1" dirty="0" smtClean="0"/>
              <a:t>μηχανικών </a:t>
            </a:r>
            <a:r>
              <a:rPr lang="el-GR" b="1" dirty="0"/>
              <a:t>μοχλών</a:t>
            </a:r>
            <a:r>
              <a:rPr lang="el-GR" dirty="0"/>
              <a:t>. </a:t>
            </a:r>
            <a:endParaRPr lang="el-GR" dirty="0" smtClean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188641"/>
            <a:ext cx="5689600" cy="41764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6167438" y="4385193"/>
            <a:ext cx="5689600" cy="2283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l-GR" sz="2400" dirty="0"/>
              <a:t>Η </a:t>
            </a:r>
            <a:r>
              <a:rPr lang="el-GR" sz="2400" dirty="0" err="1"/>
              <a:t>σερβοβαλβίδα</a:t>
            </a:r>
            <a:r>
              <a:rPr lang="el-GR" sz="2400" dirty="0"/>
              <a:t>, </a:t>
            </a:r>
            <a:r>
              <a:rPr lang="el-GR" sz="2400" b="1" dirty="0"/>
              <a:t>ενισχύει</a:t>
            </a:r>
            <a:r>
              <a:rPr lang="el-GR" sz="2400" dirty="0"/>
              <a:t> τη </a:t>
            </a:r>
            <a:r>
              <a:rPr lang="el-GR" sz="2400" b="1" dirty="0"/>
              <a:t>συνισταμένη εντολή </a:t>
            </a:r>
            <a:r>
              <a:rPr lang="en-US" sz="2400" b="1" dirty="0" smtClean="0"/>
              <a:t>EFCS </a:t>
            </a:r>
            <a:r>
              <a:rPr lang="el-GR" sz="2400" b="1" dirty="0"/>
              <a:t>και </a:t>
            </a:r>
            <a:r>
              <a:rPr lang="el-GR" sz="2400" b="1" dirty="0" smtClean="0"/>
              <a:t> </a:t>
            </a:r>
            <a:r>
              <a:rPr lang="el-GR" sz="2400" b="1" dirty="0"/>
              <a:t>χειριστή</a:t>
            </a:r>
            <a:r>
              <a:rPr lang="el-GR" sz="2400" dirty="0"/>
              <a:t> και τη μετατρέπει σε μηχανική μετατόπιση του πηδαλίου, </a:t>
            </a:r>
            <a:r>
              <a:rPr lang="el-GR" sz="2400" b="1" dirty="0" smtClean="0"/>
              <a:t>υπερνικώντας τις αεροδυναμικές δυνάμεις</a:t>
            </a:r>
            <a:r>
              <a:rPr lang="el-GR" sz="2400" dirty="0" smtClean="0"/>
              <a:t> </a:t>
            </a:r>
            <a:r>
              <a:rPr lang="el-GR" sz="2400" dirty="0"/>
              <a:t>στο πηδάλιο.</a:t>
            </a:r>
          </a:p>
        </p:txBody>
      </p:sp>
    </p:spTree>
    <p:extLst>
      <p:ext uri="{BB962C8B-B14F-4D97-AF65-F5344CB8AC3E}">
        <p14:creationId xmlns:p14="http://schemas.microsoft.com/office/powerpoint/2010/main" val="2039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</TotalTime>
  <Words>1865</Words>
  <Application>Microsoft Office PowerPoint</Application>
  <PresentationFormat>Widescreen</PresentationFormat>
  <Paragraphs>178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Garamond</vt:lpstr>
      <vt:lpstr>Times New Roman</vt:lpstr>
      <vt:lpstr>Wingdings 3</vt:lpstr>
      <vt:lpstr>Office Theme</vt:lpstr>
      <vt:lpstr>ΔΥΝΑΜΙΚΗ ΚΑΙ ΕΛΕΓΧΟΣ ΠΤΗΣΗΣ</vt:lpstr>
      <vt:lpstr>ΣΥΝΟΨΗ</vt:lpstr>
      <vt:lpstr>Εισαγωγή</vt:lpstr>
      <vt:lpstr>Εισαγωγή</vt:lpstr>
      <vt:lpstr>Συστήματα Ελέγχου Πτήσης (Flight Control Systems - FCS)</vt:lpstr>
      <vt:lpstr>Ηλεκτρονικά συστήματα ελέγχου πτήσης (Electronic Flight Control Systems - EFCS)</vt:lpstr>
      <vt:lpstr>Ηλεκτρονικά συστήματα ελέγχου πτήσης (EFCS)</vt:lpstr>
      <vt:lpstr>Αρχιτεκτονική EFCS</vt:lpstr>
      <vt:lpstr>Αρχιτεκτονική EFCS</vt:lpstr>
      <vt:lpstr>Αρχιτεκτονική EFCS</vt:lpstr>
      <vt:lpstr>Αρχιτεκτονική EFCS</vt:lpstr>
      <vt:lpstr>FBW/FBL</vt:lpstr>
      <vt:lpstr>Τύποι και νόμοι ελέγχου SAS</vt:lpstr>
      <vt:lpstr>Αύξηση διαμήκους ευστάθειας και απόσβεσης πρόνευσης</vt:lpstr>
      <vt:lpstr>ΣΑΕ με ανάδραση ρυθμού πρόνευσης q (Pitch Damper)</vt:lpstr>
      <vt:lpstr>ΣΑΕ με ανάδραση ρυθμού πρόνευσης q (Pitch Damper)</vt:lpstr>
      <vt:lpstr>Pitch Dampers</vt:lpstr>
      <vt:lpstr>Συστήματα επαύξησης της στατικής ευστάθειας</vt:lpstr>
      <vt:lpstr>Συστήματα μικτής ανάδρασης</vt:lpstr>
      <vt:lpstr>Αύξηση εγκάρσιας ευστάθειας και απόσβεσης </vt:lpstr>
      <vt:lpstr>Απόσβεση Ολλανδικής Περιστροφής</vt:lpstr>
      <vt:lpstr>Yaw Damper</vt:lpstr>
      <vt:lpstr>Απόσβεση του ρυθμού περιστροφής (Roll Damper)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ΔΥΝΑΜΙΚΗ ΚΑΙ ΕΛΕΓΧΟΣ ΠΤΗΣΗΣ</dc:title>
  <dc:creator>MADIS03</dc:creator>
  <cp:lastModifiedBy>Andreas Paradeisiotis</cp:lastModifiedBy>
  <cp:revision>104</cp:revision>
  <dcterms:created xsi:type="dcterms:W3CDTF">2015-10-20T06:20:30Z</dcterms:created>
  <dcterms:modified xsi:type="dcterms:W3CDTF">2017-12-05T15:41:49Z</dcterms:modified>
</cp:coreProperties>
</file>